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2"/>
  </p:notesMasterIdLst>
  <p:sldIdLst>
    <p:sldId id="835" r:id="rId2"/>
    <p:sldId id="838" r:id="rId3"/>
    <p:sldId id="257" r:id="rId4"/>
    <p:sldId id="837" r:id="rId5"/>
    <p:sldId id="825" r:id="rId6"/>
    <p:sldId id="841" r:id="rId7"/>
    <p:sldId id="261" r:id="rId8"/>
    <p:sldId id="843" r:id="rId9"/>
    <p:sldId id="842" r:id="rId10"/>
    <p:sldId id="27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A9966B-2D8F-463A-97EC-D1D228D5B199}">
          <p14:sldIdLst/>
        </p14:section>
        <p14:section name="Untitled Section" id="{5261B42E-94B2-43F5-9911-75A34CE7B48E}">
          <p14:sldIdLst>
            <p14:sldId id="835"/>
            <p14:sldId id="838"/>
            <p14:sldId id="257"/>
            <p14:sldId id="837"/>
            <p14:sldId id="825"/>
            <p14:sldId id="841"/>
            <p14:sldId id="261"/>
            <p14:sldId id="843"/>
            <p14:sldId id="842"/>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63690" autoAdjust="0"/>
  </p:normalViewPr>
  <p:slideViewPr>
    <p:cSldViewPr snapToGrid="0">
      <p:cViewPr varScale="1">
        <p:scale>
          <a:sx n="81" d="100"/>
          <a:sy n="81" d="100"/>
        </p:scale>
        <p:origin x="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54380-079E-45A2-9C3A-85EC0D6683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A562A9-F9CC-4612-9D4E-6C9EF9CF430E}">
      <dgm:prSet phldrT="[Text]" custT="1"/>
      <dgm:spPr/>
      <dgm:t>
        <a:bodyPr/>
        <a:lstStyle/>
        <a:p>
          <a:r>
            <a:rPr lang="en-US" sz="2000" b="1" dirty="0">
              <a:solidFill>
                <a:srgbClr val="FF0000"/>
              </a:solidFill>
            </a:rPr>
            <a:t>54% </a:t>
          </a:r>
          <a:r>
            <a:rPr lang="en-US" sz="2000" b="0" dirty="0">
              <a:solidFill>
                <a:schemeClr val="tx1"/>
              </a:solidFill>
            </a:rPr>
            <a:t>of HRPs</a:t>
          </a:r>
          <a:r>
            <a:rPr lang="en-US" sz="2000" b="0" dirty="0">
              <a:solidFill>
                <a:srgbClr val="FF0000"/>
              </a:solidFill>
            </a:rPr>
            <a:t> </a:t>
          </a:r>
          <a:r>
            <a:rPr lang="en-US" sz="2000" b="0" dirty="0"/>
            <a:t>lack gender analysis</a:t>
          </a:r>
        </a:p>
      </dgm:t>
    </dgm:pt>
    <dgm:pt modelId="{828100DE-E763-4E5F-AAB4-2A87DE03F486}" type="parTrans" cxnId="{426B9F02-D1C6-43CF-9F48-C09C6F7BEB11}">
      <dgm:prSet/>
      <dgm:spPr/>
      <dgm:t>
        <a:bodyPr/>
        <a:lstStyle/>
        <a:p>
          <a:endParaRPr lang="en-US"/>
        </a:p>
      </dgm:t>
    </dgm:pt>
    <dgm:pt modelId="{59535B9C-194C-4C27-B757-49D9EC4FDF86}" type="sibTrans" cxnId="{426B9F02-D1C6-43CF-9F48-C09C6F7BEB11}">
      <dgm:prSet/>
      <dgm:spPr/>
      <dgm:t>
        <a:bodyPr/>
        <a:lstStyle/>
        <a:p>
          <a:endParaRPr lang="en-US"/>
        </a:p>
      </dgm:t>
    </dgm:pt>
    <dgm:pt modelId="{6114351B-5C6E-4DD7-A61B-2365D522B54B}">
      <dgm:prSet phldrT="[Text]" custT="1"/>
      <dgm:spPr/>
      <dgm:t>
        <a:bodyPr/>
        <a:lstStyle/>
        <a:p>
          <a:r>
            <a:rPr lang="en-US" sz="2000" dirty="0"/>
            <a:t>Less than </a:t>
          </a:r>
          <a:r>
            <a:rPr lang="en-US" sz="2000" b="1" dirty="0">
              <a:solidFill>
                <a:srgbClr val="FF0000"/>
              </a:solidFill>
            </a:rPr>
            <a:t>60% </a:t>
          </a:r>
          <a:r>
            <a:rPr lang="en-US" sz="2000" dirty="0"/>
            <a:t>of the reporting countries held consultations with local women’s organizations </a:t>
          </a:r>
        </a:p>
      </dgm:t>
    </dgm:pt>
    <dgm:pt modelId="{5E7B40BF-74D6-4332-8D6F-ACA3EA6C19B6}" type="parTrans" cxnId="{BACD40F9-0FCE-4BA2-8704-0D97E3218CE8}">
      <dgm:prSet/>
      <dgm:spPr/>
      <dgm:t>
        <a:bodyPr/>
        <a:lstStyle/>
        <a:p>
          <a:endParaRPr lang="en-US"/>
        </a:p>
      </dgm:t>
    </dgm:pt>
    <dgm:pt modelId="{234DE6B6-45E4-41EA-AC7D-6E65AC8C9624}" type="sibTrans" cxnId="{BACD40F9-0FCE-4BA2-8704-0D97E3218CE8}">
      <dgm:prSet/>
      <dgm:spPr/>
      <dgm:t>
        <a:bodyPr/>
        <a:lstStyle/>
        <a:p>
          <a:endParaRPr lang="en-US"/>
        </a:p>
      </dgm:t>
    </dgm:pt>
    <dgm:pt modelId="{0121B3EF-982E-4ED7-95D8-BC31EE837AE1}">
      <dgm:prSet custT="1"/>
      <dgm:spPr/>
      <dgm:t>
        <a:bodyPr/>
        <a:lstStyle/>
        <a:p>
          <a:r>
            <a:rPr lang="en-US" sz="2000" dirty="0"/>
            <a:t>Merely </a:t>
          </a:r>
          <a:r>
            <a:rPr lang="en-US" sz="2000" b="1" dirty="0">
              <a:solidFill>
                <a:srgbClr val="FF0000"/>
              </a:solidFill>
            </a:rPr>
            <a:t>20% </a:t>
          </a:r>
          <a:r>
            <a:rPr lang="en-US" sz="2000" dirty="0"/>
            <a:t>of countries had an independent gender analysis feeding into the humanitarian planning process</a:t>
          </a:r>
        </a:p>
      </dgm:t>
    </dgm:pt>
    <dgm:pt modelId="{06748350-551A-4A10-A505-E5D2459CFB82}" type="parTrans" cxnId="{D8B8DF99-7EA6-40D4-A462-A5D30D6FB79E}">
      <dgm:prSet/>
      <dgm:spPr/>
      <dgm:t>
        <a:bodyPr/>
        <a:lstStyle/>
        <a:p>
          <a:endParaRPr lang="en-US"/>
        </a:p>
      </dgm:t>
    </dgm:pt>
    <dgm:pt modelId="{628B238C-C613-47EB-B9AF-04DA83FEC9C9}" type="sibTrans" cxnId="{D8B8DF99-7EA6-40D4-A462-A5D30D6FB79E}">
      <dgm:prSet/>
      <dgm:spPr/>
      <dgm:t>
        <a:bodyPr/>
        <a:lstStyle/>
        <a:p>
          <a:endParaRPr lang="en-US"/>
        </a:p>
      </dgm:t>
    </dgm:pt>
    <dgm:pt modelId="{250EEE37-97B3-4B9F-AFEB-F5E8BFA52A0B}">
      <dgm:prSet custT="1"/>
      <dgm:spPr/>
      <dgm:t>
        <a:bodyPr/>
        <a:lstStyle/>
        <a:p>
          <a:r>
            <a:rPr lang="en-US" sz="2000" dirty="0">
              <a:solidFill>
                <a:srgbClr val="FF0000"/>
              </a:solidFill>
            </a:rPr>
            <a:t>Only </a:t>
          </a:r>
          <a:r>
            <a:rPr lang="en-US" sz="2000" b="1" dirty="0">
              <a:solidFill>
                <a:srgbClr val="FF0000"/>
              </a:solidFill>
            </a:rPr>
            <a:t>1.15% </a:t>
          </a:r>
          <a:r>
            <a:rPr lang="en-US" sz="2000" dirty="0">
              <a:solidFill>
                <a:schemeClr val="tx1"/>
              </a:solidFill>
            </a:rPr>
            <a:t>of financed HRP projects is targeted programming and </a:t>
          </a:r>
          <a:r>
            <a:rPr lang="en-US" sz="2000" b="1" dirty="0">
              <a:solidFill>
                <a:srgbClr val="FF0000"/>
              </a:solidFill>
            </a:rPr>
            <a:t>32%</a:t>
          </a:r>
          <a:r>
            <a:rPr lang="en-US" sz="2000" dirty="0">
              <a:solidFill>
                <a:schemeClr val="tx1"/>
              </a:solidFill>
            </a:rPr>
            <a:t> </a:t>
          </a:r>
          <a:r>
            <a:rPr lang="en-US" sz="2000" dirty="0"/>
            <a:t>mainstream gender</a:t>
          </a:r>
        </a:p>
      </dgm:t>
    </dgm:pt>
    <dgm:pt modelId="{49F6C736-5CB3-4706-A134-EAC2BAB83181}" type="parTrans" cxnId="{5896EA60-783F-43F3-B655-2C8A7FD7DE58}">
      <dgm:prSet/>
      <dgm:spPr/>
      <dgm:t>
        <a:bodyPr/>
        <a:lstStyle/>
        <a:p>
          <a:endParaRPr lang="en-US"/>
        </a:p>
      </dgm:t>
    </dgm:pt>
    <dgm:pt modelId="{4CA30B15-E705-4182-8094-7E2D556DFACA}" type="sibTrans" cxnId="{5896EA60-783F-43F3-B655-2C8A7FD7DE58}">
      <dgm:prSet/>
      <dgm:spPr/>
      <dgm:t>
        <a:bodyPr/>
        <a:lstStyle/>
        <a:p>
          <a:endParaRPr lang="en-US"/>
        </a:p>
      </dgm:t>
    </dgm:pt>
    <dgm:pt modelId="{16AB8C4B-72B6-439B-AD6B-6CAA8F5C21E7}" type="pres">
      <dgm:prSet presAssocID="{0F154380-079E-45A2-9C3A-85EC0D66834E}" presName="diagram" presStyleCnt="0">
        <dgm:presLayoutVars>
          <dgm:dir/>
          <dgm:resizeHandles val="exact"/>
        </dgm:presLayoutVars>
      </dgm:prSet>
      <dgm:spPr/>
    </dgm:pt>
    <dgm:pt modelId="{F16CC65D-9765-4A6D-8FF0-ED869E5B3777}" type="pres">
      <dgm:prSet presAssocID="{1AA562A9-F9CC-4612-9D4E-6C9EF9CF430E}" presName="node" presStyleLbl="node1" presStyleIdx="0" presStyleCnt="4">
        <dgm:presLayoutVars>
          <dgm:bulletEnabled val="1"/>
        </dgm:presLayoutVars>
      </dgm:prSet>
      <dgm:spPr/>
    </dgm:pt>
    <dgm:pt modelId="{4B93EA06-7AE6-4D69-87C7-DCDB8B8F45F6}" type="pres">
      <dgm:prSet presAssocID="{59535B9C-194C-4C27-B757-49D9EC4FDF86}" presName="sibTrans" presStyleCnt="0"/>
      <dgm:spPr/>
    </dgm:pt>
    <dgm:pt modelId="{4BFDCD2D-6786-46CC-989A-8DB4F5079790}" type="pres">
      <dgm:prSet presAssocID="{0121B3EF-982E-4ED7-95D8-BC31EE837AE1}" presName="node" presStyleLbl="node1" presStyleIdx="1" presStyleCnt="4">
        <dgm:presLayoutVars>
          <dgm:bulletEnabled val="1"/>
        </dgm:presLayoutVars>
      </dgm:prSet>
      <dgm:spPr/>
    </dgm:pt>
    <dgm:pt modelId="{58162DE8-46BC-44AF-A302-4F613EE9E0B7}" type="pres">
      <dgm:prSet presAssocID="{628B238C-C613-47EB-B9AF-04DA83FEC9C9}" presName="sibTrans" presStyleCnt="0"/>
      <dgm:spPr/>
    </dgm:pt>
    <dgm:pt modelId="{33767E10-A631-414B-A704-48E7FB718DE5}" type="pres">
      <dgm:prSet presAssocID="{6114351B-5C6E-4DD7-A61B-2365D522B54B}" presName="node" presStyleLbl="node1" presStyleIdx="2" presStyleCnt="4" custLinFactNeighborX="524" custLinFactNeighborY="-4146">
        <dgm:presLayoutVars>
          <dgm:bulletEnabled val="1"/>
        </dgm:presLayoutVars>
      </dgm:prSet>
      <dgm:spPr/>
    </dgm:pt>
    <dgm:pt modelId="{83C4D7FA-E884-4980-B605-DCAA877D30CF}" type="pres">
      <dgm:prSet presAssocID="{234DE6B6-45E4-41EA-AC7D-6E65AC8C9624}" presName="sibTrans" presStyleCnt="0"/>
      <dgm:spPr/>
    </dgm:pt>
    <dgm:pt modelId="{4EE03F16-BDE6-43CF-AB0F-7F4AB7B60C82}" type="pres">
      <dgm:prSet presAssocID="{250EEE37-97B3-4B9F-AFEB-F5E8BFA52A0B}" presName="node" presStyleLbl="node1" presStyleIdx="3" presStyleCnt="4" custScaleY="99542" custLinFactNeighborX="-2073" custLinFactNeighborY="-3110">
        <dgm:presLayoutVars>
          <dgm:bulletEnabled val="1"/>
        </dgm:presLayoutVars>
      </dgm:prSet>
      <dgm:spPr/>
    </dgm:pt>
  </dgm:ptLst>
  <dgm:cxnLst>
    <dgm:cxn modelId="{426B9F02-D1C6-43CF-9F48-C09C6F7BEB11}" srcId="{0F154380-079E-45A2-9C3A-85EC0D66834E}" destId="{1AA562A9-F9CC-4612-9D4E-6C9EF9CF430E}" srcOrd="0" destOrd="0" parTransId="{828100DE-E763-4E5F-AAB4-2A87DE03F486}" sibTransId="{59535B9C-194C-4C27-B757-49D9EC4FDF86}"/>
    <dgm:cxn modelId="{68CDF317-8299-4EBD-B0CA-1581376A75E0}" type="presOf" srcId="{6114351B-5C6E-4DD7-A61B-2365D522B54B}" destId="{33767E10-A631-414B-A704-48E7FB718DE5}" srcOrd="0" destOrd="0" presId="urn:microsoft.com/office/officeart/2005/8/layout/default"/>
    <dgm:cxn modelId="{21E5A25B-DC2F-4728-84A5-D2145841DA1D}" type="presOf" srcId="{0F154380-079E-45A2-9C3A-85EC0D66834E}" destId="{16AB8C4B-72B6-439B-AD6B-6CAA8F5C21E7}" srcOrd="0" destOrd="0" presId="urn:microsoft.com/office/officeart/2005/8/layout/default"/>
    <dgm:cxn modelId="{5896EA60-783F-43F3-B655-2C8A7FD7DE58}" srcId="{0F154380-079E-45A2-9C3A-85EC0D66834E}" destId="{250EEE37-97B3-4B9F-AFEB-F5E8BFA52A0B}" srcOrd="3" destOrd="0" parTransId="{49F6C736-5CB3-4706-A134-EAC2BAB83181}" sibTransId="{4CA30B15-E705-4182-8094-7E2D556DFACA}"/>
    <dgm:cxn modelId="{838A316E-C67E-4438-8B42-48252CCAD433}" type="presOf" srcId="{0121B3EF-982E-4ED7-95D8-BC31EE837AE1}" destId="{4BFDCD2D-6786-46CC-989A-8DB4F5079790}" srcOrd="0" destOrd="0" presId="urn:microsoft.com/office/officeart/2005/8/layout/default"/>
    <dgm:cxn modelId="{53DFB08B-3186-4B19-8E23-5003EBA39ECD}" type="presOf" srcId="{1AA562A9-F9CC-4612-9D4E-6C9EF9CF430E}" destId="{F16CC65D-9765-4A6D-8FF0-ED869E5B3777}" srcOrd="0" destOrd="0" presId="urn:microsoft.com/office/officeart/2005/8/layout/default"/>
    <dgm:cxn modelId="{D8B8DF99-7EA6-40D4-A462-A5D30D6FB79E}" srcId="{0F154380-079E-45A2-9C3A-85EC0D66834E}" destId="{0121B3EF-982E-4ED7-95D8-BC31EE837AE1}" srcOrd="1" destOrd="0" parTransId="{06748350-551A-4A10-A505-E5D2459CFB82}" sibTransId="{628B238C-C613-47EB-B9AF-04DA83FEC9C9}"/>
    <dgm:cxn modelId="{BACD40F9-0FCE-4BA2-8704-0D97E3218CE8}" srcId="{0F154380-079E-45A2-9C3A-85EC0D66834E}" destId="{6114351B-5C6E-4DD7-A61B-2365D522B54B}" srcOrd="2" destOrd="0" parTransId="{5E7B40BF-74D6-4332-8D6F-ACA3EA6C19B6}" sibTransId="{234DE6B6-45E4-41EA-AC7D-6E65AC8C9624}"/>
    <dgm:cxn modelId="{00DDAEFC-D5D6-4D17-839C-C40CD513E167}" type="presOf" srcId="{250EEE37-97B3-4B9F-AFEB-F5E8BFA52A0B}" destId="{4EE03F16-BDE6-43CF-AB0F-7F4AB7B60C82}" srcOrd="0" destOrd="0" presId="urn:microsoft.com/office/officeart/2005/8/layout/default"/>
    <dgm:cxn modelId="{CAF1F47E-1F26-40E0-B5BF-004EF7DE3903}" type="presParOf" srcId="{16AB8C4B-72B6-439B-AD6B-6CAA8F5C21E7}" destId="{F16CC65D-9765-4A6D-8FF0-ED869E5B3777}" srcOrd="0" destOrd="0" presId="urn:microsoft.com/office/officeart/2005/8/layout/default"/>
    <dgm:cxn modelId="{750A031A-52E1-4BDC-974F-4627CF26A73A}" type="presParOf" srcId="{16AB8C4B-72B6-439B-AD6B-6CAA8F5C21E7}" destId="{4B93EA06-7AE6-4D69-87C7-DCDB8B8F45F6}" srcOrd="1" destOrd="0" presId="urn:microsoft.com/office/officeart/2005/8/layout/default"/>
    <dgm:cxn modelId="{6B81910F-9556-4770-9E7B-3741111D8C1A}" type="presParOf" srcId="{16AB8C4B-72B6-439B-AD6B-6CAA8F5C21E7}" destId="{4BFDCD2D-6786-46CC-989A-8DB4F5079790}" srcOrd="2" destOrd="0" presId="urn:microsoft.com/office/officeart/2005/8/layout/default"/>
    <dgm:cxn modelId="{398E2491-C479-463B-B353-4741B84B654D}" type="presParOf" srcId="{16AB8C4B-72B6-439B-AD6B-6CAA8F5C21E7}" destId="{58162DE8-46BC-44AF-A302-4F613EE9E0B7}" srcOrd="3" destOrd="0" presId="urn:microsoft.com/office/officeart/2005/8/layout/default"/>
    <dgm:cxn modelId="{D50F63C1-81A5-4D2B-9775-21C0C8420C9E}" type="presParOf" srcId="{16AB8C4B-72B6-439B-AD6B-6CAA8F5C21E7}" destId="{33767E10-A631-414B-A704-48E7FB718DE5}" srcOrd="4" destOrd="0" presId="urn:microsoft.com/office/officeart/2005/8/layout/default"/>
    <dgm:cxn modelId="{130A0238-AEA3-41DF-8425-16F859267A4A}" type="presParOf" srcId="{16AB8C4B-72B6-439B-AD6B-6CAA8F5C21E7}" destId="{83C4D7FA-E884-4980-B605-DCAA877D30CF}" srcOrd="5" destOrd="0" presId="urn:microsoft.com/office/officeart/2005/8/layout/default"/>
    <dgm:cxn modelId="{8AE9D555-AAD4-4BA3-B0C4-F63F97F2E4CB}" type="presParOf" srcId="{16AB8C4B-72B6-439B-AD6B-6CAA8F5C21E7}" destId="{4EE03F16-BDE6-43CF-AB0F-7F4AB7B60C8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A31DF-1031-43F4-A0BC-CC33FCFCC57A}"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B97F9223-6327-4963-BAC3-23CB660A3AA9}">
      <dgm:prSet phldrT="[Text]"/>
      <dgm:spPr>
        <a:solidFill>
          <a:srgbClr val="00A249"/>
        </a:solidFill>
      </dgm:spPr>
      <dgm:t>
        <a:bodyPr/>
        <a:lstStyle/>
        <a:p>
          <a:r>
            <a:rPr lang="en-US" dirty="0"/>
            <a:t>Conclusion 1</a:t>
          </a:r>
        </a:p>
      </dgm:t>
    </dgm:pt>
    <dgm:pt modelId="{7F7D31E8-6B77-47BB-B514-4AF2E9222F46}" type="parTrans" cxnId="{7D711E36-057A-4DA3-8934-F742F61E6301}">
      <dgm:prSet/>
      <dgm:spPr/>
      <dgm:t>
        <a:bodyPr/>
        <a:lstStyle/>
        <a:p>
          <a:endParaRPr lang="en-US"/>
        </a:p>
      </dgm:t>
    </dgm:pt>
    <dgm:pt modelId="{5154A167-9238-4959-A70E-178C389DA8FC}" type="sibTrans" cxnId="{7D711E36-057A-4DA3-8934-F742F61E6301}">
      <dgm:prSet/>
      <dgm:spPr/>
      <dgm:t>
        <a:bodyPr/>
        <a:lstStyle/>
        <a:p>
          <a:endParaRPr lang="en-US"/>
        </a:p>
      </dgm:t>
    </dgm:pt>
    <dgm:pt modelId="{1A4FC0BC-3132-46C0-9505-EFF003DAED71}">
      <dgm:prSet phldrT="[Text]"/>
      <dgm:spPr>
        <a:solidFill>
          <a:srgbClr val="E77A03"/>
        </a:solidFill>
      </dgm:spPr>
      <dgm:t>
        <a:bodyPr/>
        <a:lstStyle/>
        <a:p>
          <a:r>
            <a:rPr lang="en-US" dirty="0"/>
            <a:t>Conclusion 2</a:t>
          </a:r>
        </a:p>
      </dgm:t>
    </dgm:pt>
    <dgm:pt modelId="{3B924DB3-9722-4003-B261-FA872A5316FC}" type="parTrans" cxnId="{E92B271F-56C1-4036-9FCA-E58CF8AC0208}">
      <dgm:prSet/>
      <dgm:spPr/>
      <dgm:t>
        <a:bodyPr/>
        <a:lstStyle/>
        <a:p>
          <a:endParaRPr lang="en-US"/>
        </a:p>
      </dgm:t>
    </dgm:pt>
    <dgm:pt modelId="{10EB4268-E8AE-4B14-ACC5-6D51A52905E4}" type="sibTrans" cxnId="{E92B271F-56C1-4036-9FCA-E58CF8AC0208}">
      <dgm:prSet/>
      <dgm:spPr/>
      <dgm:t>
        <a:bodyPr/>
        <a:lstStyle/>
        <a:p>
          <a:endParaRPr lang="en-US"/>
        </a:p>
      </dgm:t>
    </dgm:pt>
    <dgm:pt modelId="{30AD53EE-01B8-42C8-A1D7-1380700FCC7A}">
      <dgm:prSet phldrT="[Text]"/>
      <dgm:spPr>
        <a:solidFill>
          <a:srgbClr val="E77A03"/>
        </a:solidFill>
      </dgm:spPr>
      <dgm:t>
        <a:bodyPr/>
        <a:lstStyle/>
        <a:p>
          <a:r>
            <a:rPr lang="en-US" dirty="0"/>
            <a:t>Conclusion 3</a:t>
          </a:r>
        </a:p>
      </dgm:t>
    </dgm:pt>
    <dgm:pt modelId="{E07D820F-816F-46D0-AD8F-A2D3CF9C6868}" type="parTrans" cxnId="{4B61EF71-6694-4E37-98EE-0FBEFA3AAED9}">
      <dgm:prSet/>
      <dgm:spPr/>
      <dgm:t>
        <a:bodyPr/>
        <a:lstStyle/>
        <a:p>
          <a:endParaRPr lang="en-US"/>
        </a:p>
      </dgm:t>
    </dgm:pt>
    <dgm:pt modelId="{D2E28D27-4F26-493C-99D3-EDD12300018B}" type="sibTrans" cxnId="{4B61EF71-6694-4E37-98EE-0FBEFA3AAED9}">
      <dgm:prSet/>
      <dgm:spPr/>
      <dgm:t>
        <a:bodyPr/>
        <a:lstStyle/>
        <a:p>
          <a:endParaRPr lang="en-US"/>
        </a:p>
      </dgm:t>
    </dgm:pt>
    <dgm:pt modelId="{A7A01065-AC6C-4023-8D8F-E2DD38F1357D}">
      <dgm:prSet phldrT="[Text]"/>
      <dgm:spPr>
        <a:solidFill>
          <a:srgbClr val="E77A03"/>
        </a:solidFill>
      </dgm:spPr>
      <dgm:t>
        <a:bodyPr/>
        <a:lstStyle/>
        <a:p>
          <a:r>
            <a:rPr lang="en-US" dirty="0"/>
            <a:t>Conclusion 4</a:t>
          </a:r>
        </a:p>
      </dgm:t>
    </dgm:pt>
    <dgm:pt modelId="{C22B0BCE-5E1E-4763-8170-F01278C244FC}" type="parTrans" cxnId="{13C9D3E7-FC71-4D7F-BCEF-A21A266E9CC0}">
      <dgm:prSet/>
      <dgm:spPr/>
      <dgm:t>
        <a:bodyPr/>
        <a:lstStyle/>
        <a:p>
          <a:endParaRPr lang="en-US"/>
        </a:p>
      </dgm:t>
    </dgm:pt>
    <dgm:pt modelId="{3203C4F3-5DF6-4A1D-A6F0-E5A6B4515792}" type="sibTrans" cxnId="{13C9D3E7-FC71-4D7F-BCEF-A21A266E9CC0}">
      <dgm:prSet/>
      <dgm:spPr/>
      <dgm:t>
        <a:bodyPr/>
        <a:lstStyle/>
        <a:p>
          <a:endParaRPr lang="en-US"/>
        </a:p>
      </dgm:t>
    </dgm:pt>
    <dgm:pt modelId="{E0314680-92B3-45F2-9103-A2274918FB47}">
      <dgm:prSet phldrT="[Text]"/>
      <dgm:spPr>
        <a:solidFill>
          <a:srgbClr val="00A249"/>
        </a:solidFill>
      </dgm:spPr>
      <dgm:t>
        <a:bodyPr/>
        <a:lstStyle/>
        <a:p>
          <a:r>
            <a:rPr lang="en-US" dirty="0"/>
            <a:t>Conclusion 5</a:t>
          </a:r>
        </a:p>
      </dgm:t>
    </dgm:pt>
    <dgm:pt modelId="{0D0B1D2D-E23E-4165-9B66-E59268139038}" type="parTrans" cxnId="{8E81E75D-10B5-4290-9A53-FDC744405A88}">
      <dgm:prSet/>
      <dgm:spPr/>
      <dgm:t>
        <a:bodyPr/>
        <a:lstStyle/>
        <a:p>
          <a:endParaRPr lang="en-US"/>
        </a:p>
      </dgm:t>
    </dgm:pt>
    <dgm:pt modelId="{7AB9E0E3-C260-48BF-9526-D9DAB1F5F97F}" type="sibTrans" cxnId="{8E81E75D-10B5-4290-9A53-FDC744405A88}">
      <dgm:prSet/>
      <dgm:spPr/>
      <dgm:t>
        <a:bodyPr/>
        <a:lstStyle/>
        <a:p>
          <a:endParaRPr lang="en-US"/>
        </a:p>
      </dgm:t>
    </dgm:pt>
    <dgm:pt modelId="{D93D9F19-2873-403D-941E-4F0561E69EC3}">
      <dgm:prSet phldrT="[Text]"/>
      <dgm:spPr>
        <a:solidFill>
          <a:srgbClr val="E77A03"/>
        </a:solidFill>
      </dgm:spPr>
      <dgm:t>
        <a:bodyPr/>
        <a:lstStyle/>
        <a:p>
          <a:r>
            <a:rPr lang="en-US" dirty="0"/>
            <a:t>Conclusion 6</a:t>
          </a:r>
        </a:p>
      </dgm:t>
    </dgm:pt>
    <dgm:pt modelId="{10233DF3-5E71-4B5D-AF74-782C9AD47B9E}" type="parTrans" cxnId="{5B777DB7-BE79-407B-A586-00AAFCE14CF9}">
      <dgm:prSet/>
      <dgm:spPr/>
      <dgm:t>
        <a:bodyPr/>
        <a:lstStyle/>
        <a:p>
          <a:endParaRPr lang="en-US"/>
        </a:p>
      </dgm:t>
    </dgm:pt>
    <dgm:pt modelId="{D3E46528-07E1-44E1-8C7F-42BDBBF7AFB5}" type="sibTrans" cxnId="{5B777DB7-BE79-407B-A586-00AAFCE14CF9}">
      <dgm:prSet/>
      <dgm:spPr/>
      <dgm:t>
        <a:bodyPr/>
        <a:lstStyle/>
        <a:p>
          <a:endParaRPr lang="en-US"/>
        </a:p>
      </dgm:t>
    </dgm:pt>
    <dgm:pt modelId="{42BCF5E6-F499-4CE8-B515-321B195E4FF0}">
      <dgm:prSet phldrT="[Text]"/>
      <dgm:spPr>
        <a:solidFill>
          <a:srgbClr val="7030A0"/>
        </a:solidFill>
      </dgm:spPr>
      <dgm:t>
        <a:bodyPr/>
        <a:lstStyle/>
        <a:p>
          <a:r>
            <a:rPr lang="en-US" dirty="0"/>
            <a:t>Conclusion 7</a:t>
          </a:r>
        </a:p>
      </dgm:t>
    </dgm:pt>
    <dgm:pt modelId="{F5AC55F4-6ACF-46B0-AFCD-7814A247E646}" type="parTrans" cxnId="{F9B371F7-9B69-43BB-9DEB-7E750C5281E4}">
      <dgm:prSet/>
      <dgm:spPr/>
      <dgm:t>
        <a:bodyPr/>
        <a:lstStyle/>
        <a:p>
          <a:endParaRPr lang="en-US"/>
        </a:p>
      </dgm:t>
    </dgm:pt>
    <dgm:pt modelId="{0D8B2263-F33D-49C4-9411-EA1E21DA29EA}" type="sibTrans" cxnId="{F9B371F7-9B69-43BB-9DEB-7E750C5281E4}">
      <dgm:prSet/>
      <dgm:spPr/>
      <dgm:t>
        <a:bodyPr/>
        <a:lstStyle/>
        <a:p>
          <a:endParaRPr lang="en-US"/>
        </a:p>
      </dgm:t>
    </dgm:pt>
    <dgm:pt modelId="{141ED111-C768-42F5-8D3C-FAFC461A2645}">
      <dgm:prSet phldrT="[Text]"/>
      <dgm:spPr>
        <a:solidFill>
          <a:srgbClr val="7030A0"/>
        </a:solidFill>
      </dgm:spPr>
      <dgm:t>
        <a:bodyPr/>
        <a:lstStyle/>
        <a:p>
          <a:r>
            <a:rPr lang="en-US" dirty="0"/>
            <a:t>Conclusion 8</a:t>
          </a:r>
        </a:p>
      </dgm:t>
    </dgm:pt>
    <dgm:pt modelId="{222D5A25-F271-42B7-B624-EA3D086DC4F0}" type="parTrans" cxnId="{B0D66BDB-E112-4250-BC64-82B66F7FDCC3}">
      <dgm:prSet/>
      <dgm:spPr/>
      <dgm:t>
        <a:bodyPr/>
        <a:lstStyle/>
        <a:p>
          <a:endParaRPr lang="en-US"/>
        </a:p>
      </dgm:t>
    </dgm:pt>
    <dgm:pt modelId="{76196FAF-BD6C-4582-ACA5-F63FF9012C8D}" type="sibTrans" cxnId="{B0D66BDB-E112-4250-BC64-82B66F7FDCC3}">
      <dgm:prSet/>
      <dgm:spPr/>
      <dgm:t>
        <a:bodyPr/>
        <a:lstStyle/>
        <a:p>
          <a:endParaRPr lang="en-US"/>
        </a:p>
      </dgm:t>
    </dgm:pt>
    <dgm:pt modelId="{5AC522B6-4E03-4486-9BD2-418EB70D41DD}">
      <dgm:prSet phldrT="[Text]"/>
      <dgm:spPr>
        <a:solidFill>
          <a:srgbClr val="00A249"/>
        </a:solidFill>
      </dgm:spPr>
      <dgm:t>
        <a:bodyPr/>
        <a:lstStyle/>
        <a:p>
          <a:r>
            <a:rPr lang="en-US" dirty="0"/>
            <a:t>Conclusion 9</a:t>
          </a:r>
        </a:p>
      </dgm:t>
    </dgm:pt>
    <dgm:pt modelId="{17B359DD-B7D6-44D3-BA72-A2D934366B8B}" type="parTrans" cxnId="{ADA7FD69-66B2-4C4A-A455-CBD7F77B8BAA}">
      <dgm:prSet/>
      <dgm:spPr/>
      <dgm:t>
        <a:bodyPr/>
        <a:lstStyle/>
        <a:p>
          <a:endParaRPr lang="en-US"/>
        </a:p>
      </dgm:t>
    </dgm:pt>
    <dgm:pt modelId="{48AB194A-B2D3-4CCA-A1D0-4752B66F938D}" type="sibTrans" cxnId="{ADA7FD69-66B2-4C4A-A455-CBD7F77B8BAA}">
      <dgm:prSet/>
      <dgm:spPr/>
      <dgm:t>
        <a:bodyPr/>
        <a:lstStyle/>
        <a:p>
          <a:endParaRPr lang="en-US"/>
        </a:p>
      </dgm:t>
    </dgm:pt>
    <dgm:pt modelId="{1514F429-4A09-4EA7-B2F6-646A17844088}">
      <dgm:prSet phldrT="[Text]"/>
      <dgm:spPr>
        <a:solidFill>
          <a:srgbClr val="00A249"/>
        </a:solidFill>
      </dgm:spPr>
      <dgm:t>
        <a:bodyPr/>
        <a:lstStyle/>
        <a:p>
          <a:r>
            <a:rPr lang="en-US" dirty="0"/>
            <a:t>UN Women helps to ensure that gender equality and the empowerment of women remains central to humanitarian action.</a:t>
          </a:r>
        </a:p>
      </dgm:t>
    </dgm:pt>
    <dgm:pt modelId="{97436B29-5DD7-4382-8E97-4C167B5F838C}" type="parTrans" cxnId="{CCF81E74-1FD0-4EBC-B79E-26C41ED2CCEA}">
      <dgm:prSet/>
      <dgm:spPr/>
      <dgm:t>
        <a:bodyPr/>
        <a:lstStyle/>
        <a:p>
          <a:endParaRPr lang="en-US"/>
        </a:p>
      </dgm:t>
    </dgm:pt>
    <dgm:pt modelId="{95227C93-C26B-4D4A-8B12-7DFC90A66AD3}" type="sibTrans" cxnId="{CCF81E74-1FD0-4EBC-B79E-26C41ED2CCEA}">
      <dgm:prSet/>
      <dgm:spPr/>
      <dgm:t>
        <a:bodyPr/>
        <a:lstStyle/>
        <a:p>
          <a:endParaRPr lang="en-US"/>
        </a:p>
      </dgm:t>
    </dgm:pt>
    <dgm:pt modelId="{60F4B3C0-DF6F-4D0F-9DBB-895E5EEC52F0}">
      <dgm:prSet phldrT="[Text]"/>
      <dgm:spPr>
        <a:solidFill>
          <a:srgbClr val="E77A03"/>
        </a:solidFill>
      </dgm:spPr>
      <dgm:t>
        <a:bodyPr/>
        <a:lstStyle/>
        <a:p>
          <a:r>
            <a:rPr lang="en-US" dirty="0"/>
            <a:t>Stronger links are needed between UN Women’s global normative work and humanitarian coordination mechanisms where needs and priorities are determined.</a:t>
          </a:r>
        </a:p>
      </dgm:t>
    </dgm:pt>
    <dgm:pt modelId="{F248D8F5-FDF0-4A61-89FB-24FFCB0DCB99}" type="parTrans" cxnId="{96349685-ECB6-422A-871A-6EEBCF3540C8}">
      <dgm:prSet/>
      <dgm:spPr/>
      <dgm:t>
        <a:bodyPr/>
        <a:lstStyle/>
        <a:p>
          <a:endParaRPr lang="en-US"/>
        </a:p>
      </dgm:t>
    </dgm:pt>
    <dgm:pt modelId="{9870DC7F-61DE-435B-9B62-4495B42DBA41}" type="sibTrans" cxnId="{96349685-ECB6-422A-871A-6EEBCF3540C8}">
      <dgm:prSet/>
      <dgm:spPr/>
      <dgm:t>
        <a:bodyPr/>
        <a:lstStyle/>
        <a:p>
          <a:endParaRPr lang="en-US"/>
        </a:p>
      </dgm:t>
    </dgm:pt>
    <dgm:pt modelId="{9436B26E-75C7-4905-B996-F90C7F345CB2}">
      <dgm:prSet phldrT="[Text]"/>
      <dgm:spPr>
        <a:solidFill>
          <a:srgbClr val="E77A03"/>
        </a:solidFill>
      </dgm:spPr>
      <dgm:t>
        <a:bodyPr/>
        <a:lstStyle/>
        <a:p>
          <a:r>
            <a:rPr lang="en-US" dirty="0"/>
            <a:t>UN Women should continue to build on its “development” work while increasing a focus on the “humanitarian” side of the nexus.</a:t>
          </a:r>
        </a:p>
      </dgm:t>
    </dgm:pt>
    <dgm:pt modelId="{5B664EDF-C306-4B4E-8102-5C4C0C9602B1}" type="parTrans" cxnId="{CDA2A184-722D-481F-A7AD-74A0B7927559}">
      <dgm:prSet/>
      <dgm:spPr/>
      <dgm:t>
        <a:bodyPr/>
        <a:lstStyle/>
        <a:p>
          <a:endParaRPr lang="en-US"/>
        </a:p>
      </dgm:t>
    </dgm:pt>
    <dgm:pt modelId="{06873A9B-51F3-45AC-9A32-99F6CE0D987F}" type="sibTrans" cxnId="{CDA2A184-722D-481F-A7AD-74A0B7927559}">
      <dgm:prSet/>
      <dgm:spPr/>
      <dgm:t>
        <a:bodyPr/>
        <a:lstStyle/>
        <a:p>
          <a:endParaRPr lang="en-US"/>
        </a:p>
      </dgm:t>
    </dgm:pt>
    <dgm:pt modelId="{D2EB55AB-B6CB-4F79-9DE0-2C98ED0027EB}">
      <dgm:prSet phldrT="[Text]"/>
      <dgm:spPr>
        <a:solidFill>
          <a:srgbClr val="E77A03"/>
        </a:solidFill>
      </dgm:spPr>
      <dgm:t>
        <a:bodyPr/>
        <a:lstStyle/>
        <a:p>
          <a:r>
            <a:rPr lang="en-US" dirty="0"/>
            <a:t>Working in partnership can ensure that UN Women makes contributions at sufficient scale while increasing opportunities for funding.</a:t>
          </a:r>
        </a:p>
      </dgm:t>
    </dgm:pt>
    <dgm:pt modelId="{20FE2878-24F8-495A-8DF2-6CE1261E4655}" type="parTrans" cxnId="{18469EEA-883B-4F73-B4B7-676A6EAB4109}">
      <dgm:prSet/>
      <dgm:spPr/>
      <dgm:t>
        <a:bodyPr/>
        <a:lstStyle/>
        <a:p>
          <a:endParaRPr lang="en-US"/>
        </a:p>
      </dgm:t>
    </dgm:pt>
    <dgm:pt modelId="{4F7D37AF-0340-4E75-BE65-80D9751B80C7}" type="sibTrans" cxnId="{18469EEA-883B-4F73-B4B7-676A6EAB4109}">
      <dgm:prSet/>
      <dgm:spPr/>
      <dgm:t>
        <a:bodyPr/>
        <a:lstStyle/>
        <a:p>
          <a:endParaRPr lang="en-US"/>
        </a:p>
      </dgm:t>
    </dgm:pt>
    <dgm:pt modelId="{4F2E065F-F160-44DB-867E-0D09B8B0E46F}">
      <dgm:prSet phldrT="[Text]"/>
      <dgm:spPr>
        <a:solidFill>
          <a:srgbClr val="00A249"/>
        </a:solidFill>
      </dgm:spPr>
      <dgm:t>
        <a:bodyPr/>
        <a:lstStyle/>
        <a:p>
          <a:r>
            <a:rPr lang="en-US" dirty="0"/>
            <a:t>There is significant evidence that UN Women has been highly effective in its global normative work.</a:t>
          </a:r>
        </a:p>
      </dgm:t>
    </dgm:pt>
    <dgm:pt modelId="{045E8439-918A-4FFF-8551-E0A3308EEFFE}" type="parTrans" cxnId="{8FA3029B-B4E2-405C-BB02-F6D0D1A7CD94}">
      <dgm:prSet/>
      <dgm:spPr/>
      <dgm:t>
        <a:bodyPr/>
        <a:lstStyle/>
        <a:p>
          <a:endParaRPr lang="en-US"/>
        </a:p>
      </dgm:t>
    </dgm:pt>
    <dgm:pt modelId="{D275B965-6F0C-41CF-A553-128AE33EC2BD}" type="sibTrans" cxnId="{8FA3029B-B4E2-405C-BB02-F6D0D1A7CD94}">
      <dgm:prSet/>
      <dgm:spPr/>
      <dgm:t>
        <a:bodyPr/>
        <a:lstStyle/>
        <a:p>
          <a:endParaRPr lang="en-US"/>
        </a:p>
      </dgm:t>
    </dgm:pt>
    <dgm:pt modelId="{9CF4F94D-F038-4DD9-AA7A-6EE42A9DF995}">
      <dgm:prSet phldrT="[Text]"/>
      <dgm:spPr>
        <a:solidFill>
          <a:srgbClr val="E77A03"/>
        </a:solidFill>
      </dgm:spPr>
      <dgm:t>
        <a:bodyPr/>
        <a:lstStyle/>
        <a:p>
          <a:r>
            <a:rPr lang="en-US" dirty="0"/>
            <a:t>Lessons from UN Women’s country level work should serve to improve programming approaches globally and serve as a catalyst for longer-term transformative change.</a:t>
          </a:r>
        </a:p>
      </dgm:t>
    </dgm:pt>
    <dgm:pt modelId="{4F217183-FEAE-415B-ADEE-055FB10540A6}" type="parTrans" cxnId="{16F4E597-B9CB-47BA-85F4-9BBCC5E9DD4E}">
      <dgm:prSet/>
      <dgm:spPr/>
      <dgm:t>
        <a:bodyPr/>
        <a:lstStyle/>
        <a:p>
          <a:endParaRPr lang="en-US"/>
        </a:p>
      </dgm:t>
    </dgm:pt>
    <dgm:pt modelId="{CE1B5C66-7826-4D0F-8F3F-DE080FD9825B}" type="sibTrans" cxnId="{16F4E597-B9CB-47BA-85F4-9BBCC5E9DD4E}">
      <dgm:prSet/>
      <dgm:spPr/>
      <dgm:t>
        <a:bodyPr/>
        <a:lstStyle/>
        <a:p>
          <a:endParaRPr lang="en-US"/>
        </a:p>
      </dgm:t>
    </dgm:pt>
    <dgm:pt modelId="{5BF1F4A0-0411-4A84-871C-6B7BF1275FEF}">
      <dgm:prSet phldrT="[Text]"/>
      <dgm:spPr>
        <a:solidFill>
          <a:srgbClr val="7030A0"/>
        </a:solidFill>
      </dgm:spPr>
      <dgm:t>
        <a:bodyPr/>
        <a:lstStyle/>
        <a:p>
          <a:r>
            <a:rPr lang="en-US" dirty="0"/>
            <a:t>UN Women’s reliance on non-core resources tends to make it more reactive and less strategic, and thus less efficient overall.</a:t>
          </a:r>
        </a:p>
      </dgm:t>
    </dgm:pt>
    <dgm:pt modelId="{C850F2A0-8D6F-4703-9A81-EDADADD0E9FD}" type="parTrans" cxnId="{838AAB63-9BFE-418B-92FD-02AEB50E8EAD}">
      <dgm:prSet/>
      <dgm:spPr/>
      <dgm:t>
        <a:bodyPr/>
        <a:lstStyle/>
        <a:p>
          <a:endParaRPr lang="en-US"/>
        </a:p>
      </dgm:t>
    </dgm:pt>
    <dgm:pt modelId="{BAF34B52-4776-4CC4-AD2A-EC6421BB1B67}" type="sibTrans" cxnId="{838AAB63-9BFE-418B-92FD-02AEB50E8EAD}">
      <dgm:prSet/>
      <dgm:spPr/>
      <dgm:t>
        <a:bodyPr/>
        <a:lstStyle/>
        <a:p>
          <a:endParaRPr lang="en-US"/>
        </a:p>
      </dgm:t>
    </dgm:pt>
    <dgm:pt modelId="{CB1581AD-9656-4D1B-ACEA-9BE0DB5F5577}">
      <dgm:prSet phldrT="[Text]"/>
      <dgm:spPr>
        <a:solidFill>
          <a:srgbClr val="7030A0"/>
        </a:solidFill>
      </dgm:spPr>
      <dgm:t>
        <a:bodyPr/>
        <a:lstStyle/>
        <a:p>
          <a:r>
            <a:rPr lang="en-US" dirty="0"/>
            <a:t>UN Women’s capacity and expertise in humanitarian action vary across offices, risking UN Women’s ability to deliver consistently.</a:t>
          </a:r>
        </a:p>
      </dgm:t>
    </dgm:pt>
    <dgm:pt modelId="{696A699F-7FC5-4FE1-A8F4-61FB71BDE7ED}" type="parTrans" cxnId="{23F712B6-B4D7-432C-80B2-68B1DB21609B}">
      <dgm:prSet/>
      <dgm:spPr/>
      <dgm:t>
        <a:bodyPr/>
        <a:lstStyle/>
        <a:p>
          <a:endParaRPr lang="en-US"/>
        </a:p>
      </dgm:t>
    </dgm:pt>
    <dgm:pt modelId="{808765D8-04A7-4998-8B7D-BFE5482A2178}" type="sibTrans" cxnId="{23F712B6-B4D7-432C-80B2-68B1DB21609B}">
      <dgm:prSet/>
      <dgm:spPr/>
      <dgm:t>
        <a:bodyPr/>
        <a:lstStyle/>
        <a:p>
          <a:endParaRPr lang="en-US"/>
        </a:p>
      </dgm:t>
    </dgm:pt>
    <dgm:pt modelId="{20F7D7C3-8091-4489-905C-1E5FE96C7271}">
      <dgm:prSet phldrT="[Text]"/>
      <dgm:spPr>
        <a:solidFill>
          <a:srgbClr val="00A249"/>
        </a:solidFill>
      </dgm:spPr>
      <dgm:t>
        <a:bodyPr/>
        <a:lstStyle/>
        <a:p>
          <a:r>
            <a:rPr lang="en-US" dirty="0"/>
            <a:t>UN Women’s work exemplifies gender equality and human rights approaches.</a:t>
          </a:r>
        </a:p>
      </dgm:t>
    </dgm:pt>
    <dgm:pt modelId="{A8CC4B66-9CA8-4760-B8B3-D1F339876577}" type="parTrans" cxnId="{076ABEAF-D5A9-481F-8DEE-35B30200CD46}">
      <dgm:prSet/>
      <dgm:spPr/>
      <dgm:t>
        <a:bodyPr/>
        <a:lstStyle/>
        <a:p>
          <a:endParaRPr lang="en-US"/>
        </a:p>
      </dgm:t>
    </dgm:pt>
    <dgm:pt modelId="{EFBD38E6-00FF-4629-A134-D0FA6744EBCA}" type="sibTrans" cxnId="{076ABEAF-D5A9-481F-8DEE-35B30200CD46}">
      <dgm:prSet/>
      <dgm:spPr/>
      <dgm:t>
        <a:bodyPr/>
        <a:lstStyle/>
        <a:p>
          <a:endParaRPr lang="en-US"/>
        </a:p>
      </dgm:t>
    </dgm:pt>
    <dgm:pt modelId="{93ED4DE8-142A-4043-A058-62DD6419572F}" type="pres">
      <dgm:prSet presAssocID="{64AA31DF-1031-43F4-A0BC-CC33FCFCC57A}" presName="diagram" presStyleCnt="0">
        <dgm:presLayoutVars>
          <dgm:dir/>
          <dgm:resizeHandles val="exact"/>
        </dgm:presLayoutVars>
      </dgm:prSet>
      <dgm:spPr/>
    </dgm:pt>
    <dgm:pt modelId="{0E0020ED-1925-4B0B-946B-F08ACDE392B2}" type="pres">
      <dgm:prSet presAssocID="{B97F9223-6327-4963-BAC3-23CB660A3AA9}" presName="node" presStyleLbl="node1" presStyleIdx="0" presStyleCnt="9" custLinFactNeighborY="-1006">
        <dgm:presLayoutVars>
          <dgm:bulletEnabled val="1"/>
        </dgm:presLayoutVars>
      </dgm:prSet>
      <dgm:spPr/>
    </dgm:pt>
    <dgm:pt modelId="{E87B95D7-A082-4A8D-B82C-FB0082163E47}" type="pres">
      <dgm:prSet presAssocID="{5154A167-9238-4959-A70E-178C389DA8FC}" presName="sibTrans" presStyleCnt="0"/>
      <dgm:spPr/>
    </dgm:pt>
    <dgm:pt modelId="{0CD13AEC-4C7D-408C-B0A6-68C33C2EB751}" type="pres">
      <dgm:prSet presAssocID="{1A4FC0BC-3132-46C0-9505-EFF003DAED71}" presName="node" presStyleLbl="node1" presStyleIdx="1" presStyleCnt="9" custLinFactX="-12072" custLinFactY="15971" custLinFactNeighborX="-100000" custLinFactNeighborY="100000">
        <dgm:presLayoutVars>
          <dgm:bulletEnabled val="1"/>
        </dgm:presLayoutVars>
      </dgm:prSet>
      <dgm:spPr/>
    </dgm:pt>
    <dgm:pt modelId="{7E9A4265-C075-433F-95D1-786A71227936}" type="pres">
      <dgm:prSet presAssocID="{10EB4268-E8AE-4B14-ACC5-6D51A52905E4}" presName="sibTrans" presStyleCnt="0"/>
      <dgm:spPr/>
    </dgm:pt>
    <dgm:pt modelId="{E0E31476-240B-43F0-8B37-9D1AED464EEE}" type="pres">
      <dgm:prSet presAssocID="{30AD53EE-01B8-42C8-A1D7-1380700FCC7A}" presName="node" presStyleLbl="node1" presStyleIdx="2" presStyleCnt="9" custLinFactY="16402" custLinFactNeighborX="1645" custLinFactNeighborY="100000">
        <dgm:presLayoutVars>
          <dgm:bulletEnabled val="1"/>
        </dgm:presLayoutVars>
      </dgm:prSet>
      <dgm:spPr/>
    </dgm:pt>
    <dgm:pt modelId="{215E54AB-9888-443C-B7A4-132CD156B053}" type="pres">
      <dgm:prSet presAssocID="{D2E28D27-4F26-493C-99D3-EDD12300018B}" presName="sibTrans" presStyleCnt="0"/>
      <dgm:spPr/>
    </dgm:pt>
    <dgm:pt modelId="{990EC3B4-C6AF-43E9-B7A5-8120E07D3D0B}" type="pres">
      <dgm:prSet presAssocID="{A7A01065-AC6C-4023-8D8F-E2DD38F1357D}" presName="node" presStyleLbl="node1" presStyleIdx="3" presStyleCnt="9" custLinFactX="5939" custLinFactNeighborX="100000" custLinFactNeighborY="-696">
        <dgm:presLayoutVars>
          <dgm:bulletEnabled val="1"/>
        </dgm:presLayoutVars>
      </dgm:prSet>
      <dgm:spPr/>
    </dgm:pt>
    <dgm:pt modelId="{CFC29EED-CD54-4B73-99CC-2A41389D5FFC}" type="pres">
      <dgm:prSet presAssocID="{3203C4F3-5DF6-4A1D-A6F0-E5A6B4515792}" presName="sibTrans" presStyleCnt="0"/>
      <dgm:spPr/>
    </dgm:pt>
    <dgm:pt modelId="{51229B09-4600-42A6-9ABE-7FC283B59A13}" type="pres">
      <dgm:prSet presAssocID="{E0314680-92B3-45F2-9103-A2274918FB47}" presName="node" presStyleLbl="node1" presStyleIdx="4" presStyleCnt="9" custLinFactY="-18726" custLinFactNeighborX="-514" custLinFactNeighborY="-100000">
        <dgm:presLayoutVars>
          <dgm:bulletEnabled val="1"/>
        </dgm:presLayoutVars>
      </dgm:prSet>
      <dgm:spPr/>
    </dgm:pt>
    <dgm:pt modelId="{1502CBAC-C957-4D78-A017-2990551BF683}" type="pres">
      <dgm:prSet presAssocID="{7AB9E0E3-C260-48BF-9526-D9DAB1F5F97F}" presName="sibTrans" presStyleCnt="0"/>
      <dgm:spPr/>
    </dgm:pt>
    <dgm:pt modelId="{E19F0AD4-9E52-4E12-ABD7-5FEE06410274}" type="pres">
      <dgm:prSet presAssocID="{D93D9F19-2873-403D-941E-4F0561E69EC3}" presName="node" presStyleLbl="node1" presStyleIdx="5" presStyleCnt="9" custLinFactY="13805" custLinFactNeighborX="-2988" custLinFactNeighborY="100000">
        <dgm:presLayoutVars>
          <dgm:bulletEnabled val="1"/>
        </dgm:presLayoutVars>
      </dgm:prSet>
      <dgm:spPr/>
    </dgm:pt>
    <dgm:pt modelId="{0A3B38B3-F137-4379-98BD-A674CFF9FED5}" type="pres">
      <dgm:prSet presAssocID="{D3E46528-07E1-44E1-8C7F-42BDBBF7AFB5}" presName="sibTrans" presStyleCnt="0"/>
      <dgm:spPr/>
    </dgm:pt>
    <dgm:pt modelId="{6974D464-91AB-4C7F-A4A6-1D8273AE5055}" type="pres">
      <dgm:prSet presAssocID="{42BCF5E6-F499-4CE8-B515-321B195E4FF0}" presName="node" presStyleLbl="node1" presStyleIdx="6" presStyleCnt="9">
        <dgm:presLayoutVars>
          <dgm:bulletEnabled val="1"/>
        </dgm:presLayoutVars>
      </dgm:prSet>
      <dgm:spPr/>
    </dgm:pt>
    <dgm:pt modelId="{BF482902-736E-4DF1-A272-267643514B59}" type="pres">
      <dgm:prSet presAssocID="{0D8B2263-F33D-49C4-9411-EA1E21DA29EA}" presName="sibTrans" presStyleCnt="0"/>
      <dgm:spPr/>
    </dgm:pt>
    <dgm:pt modelId="{A2C281DD-2C62-4A74-89D8-2ECF4C0F9457}" type="pres">
      <dgm:prSet presAssocID="{141ED111-C768-42F5-8D3C-FAFC461A2645}" presName="node" presStyleLbl="node1" presStyleIdx="7" presStyleCnt="9" custLinFactNeighborX="-3333" custLinFactNeighborY="-755">
        <dgm:presLayoutVars>
          <dgm:bulletEnabled val="1"/>
        </dgm:presLayoutVars>
      </dgm:prSet>
      <dgm:spPr/>
    </dgm:pt>
    <dgm:pt modelId="{2B820944-B20B-4D2C-8485-E45E480DC12E}" type="pres">
      <dgm:prSet presAssocID="{76196FAF-BD6C-4582-ACA5-F63FF9012C8D}" presName="sibTrans" presStyleCnt="0"/>
      <dgm:spPr/>
    </dgm:pt>
    <dgm:pt modelId="{4F269EFB-D504-4B95-91CD-13003A185026}" type="pres">
      <dgm:prSet presAssocID="{5AC522B6-4E03-4486-9BD2-418EB70D41DD}" presName="node" presStyleLbl="node1" presStyleIdx="8" presStyleCnt="9" custLinFactY="-100000" custLinFactNeighborX="-481" custLinFactNeighborY="-134243">
        <dgm:presLayoutVars>
          <dgm:bulletEnabled val="1"/>
        </dgm:presLayoutVars>
      </dgm:prSet>
      <dgm:spPr/>
    </dgm:pt>
  </dgm:ptLst>
  <dgm:cxnLst>
    <dgm:cxn modelId="{5E5F5F0C-54F5-4604-A479-66CECA5C5307}" type="presOf" srcId="{B97F9223-6327-4963-BAC3-23CB660A3AA9}" destId="{0E0020ED-1925-4B0B-946B-F08ACDE392B2}" srcOrd="0" destOrd="0" presId="urn:microsoft.com/office/officeart/2005/8/layout/default"/>
    <dgm:cxn modelId="{E6827716-FE9C-4303-90C9-3BECEA994CB4}" type="presOf" srcId="{1A4FC0BC-3132-46C0-9505-EFF003DAED71}" destId="{0CD13AEC-4C7D-408C-B0A6-68C33C2EB751}" srcOrd="0" destOrd="0" presId="urn:microsoft.com/office/officeart/2005/8/layout/default"/>
    <dgm:cxn modelId="{8C508E18-8D22-43CC-9E36-6753B606D494}" type="presOf" srcId="{4F2E065F-F160-44DB-867E-0D09B8B0E46F}" destId="{51229B09-4600-42A6-9ABE-7FC283B59A13}" srcOrd="0" destOrd="1" presId="urn:microsoft.com/office/officeart/2005/8/layout/default"/>
    <dgm:cxn modelId="{E92B271F-56C1-4036-9FCA-E58CF8AC0208}" srcId="{64AA31DF-1031-43F4-A0BC-CC33FCFCC57A}" destId="{1A4FC0BC-3132-46C0-9505-EFF003DAED71}" srcOrd="1" destOrd="0" parTransId="{3B924DB3-9722-4003-B261-FA872A5316FC}" sibTransId="{10EB4268-E8AE-4B14-ACC5-6D51A52905E4}"/>
    <dgm:cxn modelId="{7D711E36-057A-4DA3-8934-F742F61E6301}" srcId="{64AA31DF-1031-43F4-A0BC-CC33FCFCC57A}" destId="{B97F9223-6327-4963-BAC3-23CB660A3AA9}" srcOrd="0" destOrd="0" parTransId="{7F7D31E8-6B77-47BB-B514-4AF2E9222F46}" sibTransId="{5154A167-9238-4959-A70E-178C389DA8FC}"/>
    <dgm:cxn modelId="{54881E36-33BE-4397-BD64-2001DFDB95C0}" type="presOf" srcId="{9436B26E-75C7-4905-B996-F90C7F345CB2}" destId="{E0E31476-240B-43F0-8B37-9D1AED464EEE}" srcOrd="0" destOrd="1" presId="urn:microsoft.com/office/officeart/2005/8/layout/default"/>
    <dgm:cxn modelId="{BBB9CA38-9E1E-46D9-A035-CA4E9591E775}" type="presOf" srcId="{CB1581AD-9656-4D1B-ACEA-9BE0DB5F5577}" destId="{A2C281DD-2C62-4A74-89D8-2ECF4C0F9457}" srcOrd="0" destOrd="1" presId="urn:microsoft.com/office/officeart/2005/8/layout/default"/>
    <dgm:cxn modelId="{CAF3B75C-7508-4A0F-A852-0738244A96E4}" type="presOf" srcId="{141ED111-C768-42F5-8D3C-FAFC461A2645}" destId="{A2C281DD-2C62-4A74-89D8-2ECF4C0F9457}" srcOrd="0" destOrd="0" presId="urn:microsoft.com/office/officeart/2005/8/layout/default"/>
    <dgm:cxn modelId="{8E81E75D-10B5-4290-9A53-FDC744405A88}" srcId="{64AA31DF-1031-43F4-A0BC-CC33FCFCC57A}" destId="{E0314680-92B3-45F2-9103-A2274918FB47}" srcOrd="4" destOrd="0" parTransId="{0D0B1D2D-E23E-4165-9B66-E59268139038}" sibTransId="{7AB9E0E3-C260-48BF-9526-D9DAB1F5F97F}"/>
    <dgm:cxn modelId="{AB59B342-91C1-493F-B7E0-25C9F3D1E892}" type="presOf" srcId="{42BCF5E6-F499-4CE8-B515-321B195E4FF0}" destId="{6974D464-91AB-4C7F-A4A6-1D8273AE5055}" srcOrd="0" destOrd="0" presId="urn:microsoft.com/office/officeart/2005/8/layout/default"/>
    <dgm:cxn modelId="{838AAB63-9BFE-418B-92FD-02AEB50E8EAD}" srcId="{42BCF5E6-F499-4CE8-B515-321B195E4FF0}" destId="{5BF1F4A0-0411-4A84-871C-6B7BF1275FEF}" srcOrd="0" destOrd="0" parTransId="{C850F2A0-8D6F-4703-9A81-EDADADD0E9FD}" sibTransId="{BAF34B52-4776-4CC4-AD2A-EC6421BB1B67}"/>
    <dgm:cxn modelId="{D64AF648-9052-4AEF-9F62-E1F264E6F57A}" type="presOf" srcId="{1514F429-4A09-4EA7-B2F6-646A17844088}" destId="{0E0020ED-1925-4B0B-946B-F08ACDE392B2}" srcOrd="0" destOrd="1" presId="urn:microsoft.com/office/officeart/2005/8/layout/default"/>
    <dgm:cxn modelId="{ADA7FD69-66B2-4C4A-A455-CBD7F77B8BAA}" srcId="{64AA31DF-1031-43F4-A0BC-CC33FCFCC57A}" destId="{5AC522B6-4E03-4486-9BD2-418EB70D41DD}" srcOrd="8" destOrd="0" parTransId="{17B359DD-B7D6-44D3-BA72-A2D934366B8B}" sibTransId="{48AB194A-B2D3-4CCA-A1D0-4752B66F938D}"/>
    <dgm:cxn modelId="{4B61EF71-6694-4E37-98EE-0FBEFA3AAED9}" srcId="{64AA31DF-1031-43F4-A0BC-CC33FCFCC57A}" destId="{30AD53EE-01B8-42C8-A1D7-1380700FCC7A}" srcOrd="2" destOrd="0" parTransId="{E07D820F-816F-46D0-AD8F-A2D3CF9C6868}" sibTransId="{D2E28D27-4F26-493C-99D3-EDD12300018B}"/>
    <dgm:cxn modelId="{C4C0EF73-DD09-40E2-9177-ABD1B0E98928}" type="presOf" srcId="{60F4B3C0-DF6F-4D0F-9DBB-895E5EEC52F0}" destId="{0CD13AEC-4C7D-408C-B0A6-68C33C2EB751}" srcOrd="0" destOrd="1" presId="urn:microsoft.com/office/officeart/2005/8/layout/default"/>
    <dgm:cxn modelId="{CCF81E74-1FD0-4EBC-B79E-26C41ED2CCEA}" srcId="{B97F9223-6327-4963-BAC3-23CB660A3AA9}" destId="{1514F429-4A09-4EA7-B2F6-646A17844088}" srcOrd="0" destOrd="0" parTransId="{97436B29-5DD7-4382-8E97-4C167B5F838C}" sibTransId="{95227C93-C26B-4D4A-8B12-7DFC90A66AD3}"/>
    <dgm:cxn modelId="{92E7DE81-6148-4F46-B5BB-57D149E7CB85}" type="presOf" srcId="{A7A01065-AC6C-4023-8D8F-E2DD38F1357D}" destId="{990EC3B4-C6AF-43E9-B7A5-8120E07D3D0B}" srcOrd="0" destOrd="0" presId="urn:microsoft.com/office/officeart/2005/8/layout/default"/>
    <dgm:cxn modelId="{CDA2A184-722D-481F-A7AD-74A0B7927559}" srcId="{30AD53EE-01B8-42C8-A1D7-1380700FCC7A}" destId="{9436B26E-75C7-4905-B996-F90C7F345CB2}" srcOrd="0" destOrd="0" parTransId="{5B664EDF-C306-4B4E-8102-5C4C0C9602B1}" sibTransId="{06873A9B-51F3-45AC-9A32-99F6CE0D987F}"/>
    <dgm:cxn modelId="{96349685-ECB6-422A-871A-6EEBCF3540C8}" srcId="{1A4FC0BC-3132-46C0-9505-EFF003DAED71}" destId="{60F4B3C0-DF6F-4D0F-9DBB-895E5EEC52F0}" srcOrd="0" destOrd="0" parTransId="{F248D8F5-FDF0-4A61-89FB-24FFCB0DCB99}" sibTransId="{9870DC7F-61DE-435B-9B62-4495B42DBA41}"/>
    <dgm:cxn modelId="{715AEE87-8F63-4B61-AE2B-77D47685FAE5}" type="presOf" srcId="{5BF1F4A0-0411-4A84-871C-6B7BF1275FEF}" destId="{6974D464-91AB-4C7F-A4A6-1D8273AE5055}" srcOrd="0" destOrd="1" presId="urn:microsoft.com/office/officeart/2005/8/layout/default"/>
    <dgm:cxn modelId="{A9389D8D-442A-48F7-9B06-E02CF708C22E}" type="presOf" srcId="{20F7D7C3-8091-4489-905C-1E5FE96C7271}" destId="{4F269EFB-D504-4B95-91CD-13003A185026}" srcOrd="0" destOrd="1" presId="urn:microsoft.com/office/officeart/2005/8/layout/default"/>
    <dgm:cxn modelId="{16F4E597-B9CB-47BA-85F4-9BBCC5E9DD4E}" srcId="{D93D9F19-2873-403D-941E-4F0561E69EC3}" destId="{9CF4F94D-F038-4DD9-AA7A-6EE42A9DF995}" srcOrd="0" destOrd="0" parTransId="{4F217183-FEAE-415B-ADEE-055FB10540A6}" sibTransId="{CE1B5C66-7826-4D0F-8F3F-DE080FD9825B}"/>
    <dgm:cxn modelId="{8FA3029B-B4E2-405C-BB02-F6D0D1A7CD94}" srcId="{E0314680-92B3-45F2-9103-A2274918FB47}" destId="{4F2E065F-F160-44DB-867E-0D09B8B0E46F}" srcOrd="0" destOrd="0" parTransId="{045E8439-918A-4FFF-8551-E0A3308EEFFE}" sibTransId="{D275B965-6F0C-41CF-A553-128AE33EC2BD}"/>
    <dgm:cxn modelId="{076ABEAF-D5A9-481F-8DEE-35B30200CD46}" srcId="{5AC522B6-4E03-4486-9BD2-418EB70D41DD}" destId="{20F7D7C3-8091-4489-905C-1E5FE96C7271}" srcOrd="0" destOrd="0" parTransId="{A8CC4B66-9CA8-4760-B8B3-D1F339876577}" sibTransId="{EFBD38E6-00FF-4629-A134-D0FA6744EBCA}"/>
    <dgm:cxn modelId="{23F712B6-B4D7-432C-80B2-68B1DB21609B}" srcId="{141ED111-C768-42F5-8D3C-FAFC461A2645}" destId="{CB1581AD-9656-4D1B-ACEA-9BE0DB5F5577}" srcOrd="0" destOrd="0" parTransId="{696A699F-7FC5-4FE1-A8F4-61FB71BDE7ED}" sibTransId="{808765D8-04A7-4998-8B7D-BFE5482A2178}"/>
    <dgm:cxn modelId="{5B777DB7-BE79-407B-A586-00AAFCE14CF9}" srcId="{64AA31DF-1031-43F4-A0BC-CC33FCFCC57A}" destId="{D93D9F19-2873-403D-941E-4F0561E69EC3}" srcOrd="5" destOrd="0" parTransId="{10233DF3-5E71-4B5D-AF74-782C9AD47B9E}" sibTransId="{D3E46528-07E1-44E1-8C7F-42BDBBF7AFB5}"/>
    <dgm:cxn modelId="{5F14B1CB-547F-4918-9A38-F8FC4F1A7450}" type="presOf" srcId="{D2EB55AB-B6CB-4F79-9DE0-2C98ED0027EB}" destId="{990EC3B4-C6AF-43E9-B7A5-8120E07D3D0B}" srcOrd="0" destOrd="1" presId="urn:microsoft.com/office/officeart/2005/8/layout/default"/>
    <dgm:cxn modelId="{B0D66BDB-E112-4250-BC64-82B66F7FDCC3}" srcId="{64AA31DF-1031-43F4-A0BC-CC33FCFCC57A}" destId="{141ED111-C768-42F5-8D3C-FAFC461A2645}" srcOrd="7" destOrd="0" parTransId="{222D5A25-F271-42B7-B624-EA3D086DC4F0}" sibTransId="{76196FAF-BD6C-4582-ACA5-F63FF9012C8D}"/>
    <dgm:cxn modelId="{13C9D3E7-FC71-4D7F-BCEF-A21A266E9CC0}" srcId="{64AA31DF-1031-43F4-A0BC-CC33FCFCC57A}" destId="{A7A01065-AC6C-4023-8D8F-E2DD38F1357D}" srcOrd="3" destOrd="0" parTransId="{C22B0BCE-5E1E-4763-8170-F01278C244FC}" sibTransId="{3203C4F3-5DF6-4A1D-A6F0-E5A6B4515792}"/>
    <dgm:cxn modelId="{18469EEA-883B-4F73-B4B7-676A6EAB4109}" srcId="{A7A01065-AC6C-4023-8D8F-E2DD38F1357D}" destId="{D2EB55AB-B6CB-4F79-9DE0-2C98ED0027EB}" srcOrd="0" destOrd="0" parTransId="{20FE2878-24F8-495A-8DF2-6CE1261E4655}" sibTransId="{4F7D37AF-0340-4E75-BE65-80D9751B80C7}"/>
    <dgm:cxn modelId="{A4F633EE-2140-4049-BA80-3EB24A62055A}" type="presOf" srcId="{9CF4F94D-F038-4DD9-AA7A-6EE42A9DF995}" destId="{E19F0AD4-9E52-4E12-ABD7-5FEE06410274}" srcOrd="0" destOrd="1" presId="urn:microsoft.com/office/officeart/2005/8/layout/default"/>
    <dgm:cxn modelId="{AA1CB0EE-2A91-45B6-A184-51251041EE96}" type="presOf" srcId="{64AA31DF-1031-43F4-A0BC-CC33FCFCC57A}" destId="{93ED4DE8-142A-4043-A058-62DD6419572F}" srcOrd="0" destOrd="0" presId="urn:microsoft.com/office/officeart/2005/8/layout/default"/>
    <dgm:cxn modelId="{9EC484F6-1541-4C45-9FD7-BD6D54D0A071}" type="presOf" srcId="{E0314680-92B3-45F2-9103-A2274918FB47}" destId="{51229B09-4600-42A6-9ABE-7FC283B59A13}" srcOrd="0" destOrd="0" presId="urn:microsoft.com/office/officeart/2005/8/layout/default"/>
    <dgm:cxn modelId="{F9B371F7-9B69-43BB-9DEB-7E750C5281E4}" srcId="{64AA31DF-1031-43F4-A0BC-CC33FCFCC57A}" destId="{42BCF5E6-F499-4CE8-B515-321B195E4FF0}" srcOrd="6" destOrd="0" parTransId="{F5AC55F4-6ACF-46B0-AFCD-7814A247E646}" sibTransId="{0D8B2263-F33D-49C4-9411-EA1E21DA29EA}"/>
    <dgm:cxn modelId="{5D8596FC-E221-4595-BE92-822107046BEB}" type="presOf" srcId="{30AD53EE-01B8-42C8-A1D7-1380700FCC7A}" destId="{E0E31476-240B-43F0-8B37-9D1AED464EEE}" srcOrd="0" destOrd="0" presId="urn:microsoft.com/office/officeart/2005/8/layout/default"/>
    <dgm:cxn modelId="{D60C0BFF-EDFC-4C73-A325-C9ECA1F7401B}" type="presOf" srcId="{5AC522B6-4E03-4486-9BD2-418EB70D41DD}" destId="{4F269EFB-D504-4B95-91CD-13003A185026}" srcOrd="0" destOrd="0" presId="urn:microsoft.com/office/officeart/2005/8/layout/default"/>
    <dgm:cxn modelId="{262F51FF-9AAB-4B20-A8DA-6C487D759DC0}" type="presOf" srcId="{D93D9F19-2873-403D-941E-4F0561E69EC3}" destId="{E19F0AD4-9E52-4E12-ABD7-5FEE06410274}" srcOrd="0" destOrd="0" presId="urn:microsoft.com/office/officeart/2005/8/layout/default"/>
    <dgm:cxn modelId="{9CAC34D0-CC53-491F-811A-143D8BBC9865}" type="presParOf" srcId="{93ED4DE8-142A-4043-A058-62DD6419572F}" destId="{0E0020ED-1925-4B0B-946B-F08ACDE392B2}" srcOrd="0" destOrd="0" presId="urn:microsoft.com/office/officeart/2005/8/layout/default"/>
    <dgm:cxn modelId="{22EBF25B-8B0F-41AC-B7A3-0783364EF5E9}" type="presParOf" srcId="{93ED4DE8-142A-4043-A058-62DD6419572F}" destId="{E87B95D7-A082-4A8D-B82C-FB0082163E47}" srcOrd="1" destOrd="0" presId="urn:microsoft.com/office/officeart/2005/8/layout/default"/>
    <dgm:cxn modelId="{47F4D662-7989-4163-80E9-84DAB5EC9653}" type="presParOf" srcId="{93ED4DE8-142A-4043-A058-62DD6419572F}" destId="{0CD13AEC-4C7D-408C-B0A6-68C33C2EB751}" srcOrd="2" destOrd="0" presId="urn:microsoft.com/office/officeart/2005/8/layout/default"/>
    <dgm:cxn modelId="{FE7FC69F-323E-4274-82C7-9B67AB86B25E}" type="presParOf" srcId="{93ED4DE8-142A-4043-A058-62DD6419572F}" destId="{7E9A4265-C075-433F-95D1-786A71227936}" srcOrd="3" destOrd="0" presId="urn:microsoft.com/office/officeart/2005/8/layout/default"/>
    <dgm:cxn modelId="{1C6EA39A-31E1-471A-BFB0-B89F8D151F10}" type="presParOf" srcId="{93ED4DE8-142A-4043-A058-62DD6419572F}" destId="{E0E31476-240B-43F0-8B37-9D1AED464EEE}" srcOrd="4" destOrd="0" presId="urn:microsoft.com/office/officeart/2005/8/layout/default"/>
    <dgm:cxn modelId="{8607D91A-68C8-4823-955D-AA0043787C28}" type="presParOf" srcId="{93ED4DE8-142A-4043-A058-62DD6419572F}" destId="{215E54AB-9888-443C-B7A4-132CD156B053}" srcOrd="5" destOrd="0" presId="urn:microsoft.com/office/officeart/2005/8/layout/default"/>
    <dgm:cxn modelId="{3D07FD77-F8BC-4FD2-9CDF-A6B62D164B4C}" type="presParOf" srcId="{93ED4DE8-142A-4043-A058-62DD6419572F}" destId="{990EC3B4-C6AF-43E9-B7A5-8120E07D3D0B}" srcOrd="6" destOrd="0" presId="urn:microsoft.com/office/officeart/2005/8/layout/default"/>
    <dgm:cxn modelId="{11B79D60-CCC8-439B-8D7A-0D46264BBB27}" type="presParOf" srcId="{93ED4DE8-142A-4043-A058-62DD6419572F}" destId="{CFC29EED-CD54-4B73-99CC-2A41389D5FFC}" srcOrd="7" destOrd="0" presId="urn:microsoft.com/office/officeart/2005/8/layout/default"/>
    <dgm:cxn modelId="{5B851139-3B57-418F-994B-CA15EBE4AE55}" type="presParOf" srcId="{93ED4DE8-142A-4043-A058-62DD6419572F}" destId="{51229B09-4600-42A6-9ABE-7FC283B59A13}" srcOrd="8" destOrd="0" presId="urn:microsoft.com/office/officeart/2005/8/layout/default"/>
    <dgm:cxn modelId="{1E0D6573-CBAD-4F50-851A-1AB93F06995C}" type="presParOf" srcId="{93ED4DE8-142A-4043-A058-62DD6419572F}" destId="{1502CBAC-C957-4D78-A017-2990551BF683}" srcOrd="9" destOrd="0" presId="urn:microsoft.com/office/officeart/2005/8/layout/default"/>
    <dgm:cxn modelId="{18BD0EED-0572-495A-BFAD-FE93E6834CCD}" type="presParOf" srcId="{93ED4DE8-142A-4043-A058-62DD6419572F}" destId="{E19F0AD4-9E52-4E12-ABD7-5FEE06410274}" srcOrd="10" destOrd="0" presId="urn:microsoft.com/office/officeart/2005/8/layout/default"/>
    <dgm:cxn modelId="{52C9400F-84BC-4C18-97E4-7B1EB84E3316}" type="presParOf" srcId="{93ED4DE8-142A-4043-A058-62DD6419572F}" destId="{0A3B38B3-F137-4379-98BD-A674CFF9FED5}" srcOrd="11" destOrd="0" presId="urn:microsoft.com/office/officeart/2005/8/layout/default"/>
    <dgm:cxn modelId="{425A7B88-6102-421D-B973-CD354CB4A09E}" type="presParOf" srcId="{93ED4DE8-142A-4043-A058-62DD6419572F}" destId="{6974D464-91AB-4C7F-A4A6-1D8273AE5055}" srcOrd="12" destOrd="0" presId="urn:microsoft.com/office/officeart/2005/8/layout/default"/>
    <dgm:cxn modelId="{2D14FEBB-F168-4262-B9BA-82EC84E9F4B3}" type="presParOf" srcId="{93ED4DE8-142A-4043-A058-62DD6419572F}" destId="{BF482902-736E-4DF1-A272-267643514B59}" srcOrd="13" destOrd="0" presId="urn:microsoft.com/office/officeart/2005/8/layout/default"/>
    <dgm:cxn modelId="{2E0F2C20-8179-4A0F-A25B-94B62315B1E8}" type="presParOf" srcId="{93ED4DE8-142A-4043-A058-62DD6419572F}" destId="{A2C281DD-2C62-4A74-89D8-2ECF4C0F9457}" srcOrd="14" destOrd="0" presId="urn:microsoft.com/office/officeart/2005/8/layout/default"/>
    <dgm:cxn modelId="{D8F23F99-E0E4-499B-B7D9-31B1EDA85D9A}" type="presParOf" srcId="{93ED4DE8-142A-4043-A058-62DD6419572F}" destId="{2B820944-B20B-4D2C-8485-E45E480DC12E}" srcOrd="15" destOrd="0" presId="urn:microsoft.com/office/officeart/2005/8/layout/default"/>
    <dgm:cxn modelId="{2A39F3D1-6550-4FC2-8134-10B228362C8E}" type="presParOf" srcId="{93ED4DE8-142A-4043-A058-62DD6419572F}" destId="{4F269EFB-D504-4B95-91CD-13003A18502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CB17FD-0678-4CAA-9324-94FADD5D534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20485E4-C49A-4C6C-8651-F3E3BCF92AFE}">
      <dgm:prSet custT="1"/>
      <dgm:spPr/>
      <dgm:t>
        <a:bodyPr anchor="t"/>
        <a:lstStyle/>
        <a:p>
          <a:r>
            <a:rPr lang="en-US" sz="1000" b="1" dirty="0"/>
            <a:t>Recommendation 1: Develop a response-level strategy to complement UN Women’s global humanitarian strategy (RM strategy, annual reviews of </a:t>
          </a:r>
          <a:r>
            <a:rPr lang="en-US" sz="1000" b="1" dirty="0" err="1"/>
            <a:t>GiHA</a:t>
          </a:r>
          <a:r>
            <a:rPr lang="en-US" sz="1000" b="1" dirty="0"/>
            <a:t>)</a:t>
          </a:r>
          <a:endParaRPr lang="en-US" sz="1000" dirty="0"/>
        </a:p>
      </dgm:t>
    </dgm:pt>
    <dgm:pt modelId="{58B8B964-32F0-43FA-B35E-CDB3052C60C7}" type="parTrans" cxnId="{856CCB3C-1143-4478-B22A-A649C8896E99}">
      <dgm:prSet/>
      <dgm:spPr/>
      <dgm:t>
        <a:bodyPr/>
        <a:lstStyle/>
        <a:p>
          <a:endParaRPr lang="en-US" sz="1000"/>
        </a:p>
      </dgm:t>
    </dgm:pt>
    <dgm:pt modelId="{3031C9E4-BEA7-454D-90FA-64AA7187F7F4}" type="sibTrans" cxnId="{856CCB3C-1143-4478-B22A-A649C8896E99}">
      <dgm:prSet/>
      <dgm:spPr/>
      <dgm:t>
        <a:bodyPr/>
        <a:lstStyle/>
        <a:p>
          <a:endParaRPr lang="en-US" sz="1000"/>
        </a:p>
      </dgm:t>
    </dgm:pt>
    <dgm:pt modelId="{0549143A-02D4-414C-A1CA-7D9F1F10BE3E}">
      <dgm:prSet custT="1"/>
      <dgm:spPr/>
      <dgm:t>
        <a:bodyPr/>
        <a:lstStyle/>
        <a:p>
          <a:r>
            <a:rPr lang="en-US" sz="1000" b="1" dirty="0"/>
            <a:t>Recommendation 2: Identify the necessary leadership, minimum levels of staffing and office structures for a response-level strategy in humanitarian settings to ensure UN Women can maximize its influence at the country level</a:t>
          </a:r>
          <a:endParaRPr lang="en-US" sz="1000" dirty="0"/>
        </a:p>
      </dgm:t>
    </dgm:pt>
    <dgm:pt modelId="{825F7098-02A8-41EE-A860-14BC6B5B89E2}" type="parTrans" cxnId="{09DF8031-F7D5-4B36-9116-07B9749BCFB5}">
      <dgm:prSet/>
      <dgm:spPr/>
      <dgm:t>
        <a:bodyPr/>
        <a:lstStyle/>
        <a:p>
          <a:endParaRPr lang="en-US" sz="1000"/>
        </a:p>
      </dgm:t>
    </dgm:pt>
    <dgm:pt modelId="{97082F73-3710-4D3E-8A71-69CC11CA4C3D}" type="sibTrans" cxnId="{09DF8031-F7D5-4B36-9116-07B9749BCFB5}">
      <dgm:prSet/>
      <dgm:spPr/>
      <dgm:t>
        <a:bodyPr/>
        <a:lstStyle/>
        <a:p>
          <a:endParaRPr lang="en-US" sz="1000"/>
        </a:p>
      </dgm:t>
    </dgm:pt>
    <dgm:pt modelId="{C14D5872-5B1A-451C-A3A1-C3A8971F935F}">
      <dgm:prSet custT="1"/>
      <dgm:spPr/>
      <dgm:t>
        <a:bodyPr/>
        <a:lstStyle/>
        <a:p>
          <a:r>
            <a:rPr lang="en-US" sz="1000" b="1" dirty="0"/>
            <a:t> UN Women currently reviewing country presence- Rightsizing offices.</a:t>
          </a:r>
          <a:endParaRPr lang="en-US" sz="1000" dirty="0"/>
        </a:p>
      </dgm:t>
    </dgm:pt>
    <dgm:pt modelId="{EF78AC9F-B6DD-4A78-98B8-FBAE8E2C0BF7}" type="parTrans" cxnId="{9DAC527A-97BB-438D-81DC-C42E620D5F54}">
      <dgm:prSet/>
      <dgm:spPr/>
      <dgm:t>
        <a:bodyPr/>
        <a:lstStyle/>
        <a:p>
          <a:endParaRPr lang="en-US" sz="1000"/>
        </a:p>
      </dgm:t>
    </dgm:pt>
    <dgm:pt modelId="{7525B73F-B840-4A53-8354-7F19462E30B9}" type="sibTrans" cxnId="{9DAC527A-97BB-438D-81DC-C42E620D5F54}">
      <dgm:prSet/>
      <dgm:spPr/>
      <dgm:t>
        <a:bodyPr/>
        <a:lstStyle/>
        <a:p>
          <a:endParaRPr lang="en-US" sz="1000"/>
        </a:p>
      </dgm:t>
    </dgm:pt>
    <dgm:pt modelId="{3D38A316-0224-4160-A053-A8B32FA01A01}">
      <dgm:prSet custT="1"/>
      <dgm:spPr/>
      <dgm:t>
        <a:bodyPr/>
        <a:lstStyle/>
        <a:p>
          <a:endParaRPr lang="en-US" sz="1000" dirty="0"/>
        </a:p>
      </dgm:t>
    </dgm:pt>
    <dgm:pt modelId="{E5239B85-0143-4EB9-A743-60E2FCF16A48}" type="parTrans" cxnId="{10B93E95-A881-4759-8F48-BD19BBF5614E}">
      <dgm:prSet/>
      <dgm:spPr/>
      <dgm:t>
        <a:bodyPr/>
        <a:lstStyle/>
        <a:p>
          <a:endParaRPr lang="en-US" sz="1000"/>
        </a:p>
      </dgm:t>
    </dgm:pt>
    <dgm:pt modelId="{68CEF080-B191-4A77-8D75-BC834B9207CF}" type="sibTrans" cxnId="{10B93E95-A881-4759-8F48-BD19BBF5614E}">
      <dgm:prSet/>
      <dgm:spPr/>
      <dgm:t>
        <a:bodyPr/>
        <a:lstStyle/>
        <a:p>
          <a:endParaRPr lang="en-US" sz="1000"/>
        </a:p>
      </dgm:t>
    </dgm:pt>
    <dgm:pt modelId="{3276DC79-F255-4B92-87EE-C4234F98FB9D}">
      <dgm:prSet custT="1"/>
      <dgm:spPr/>
      <dgm:t>
        <a:bodyPr/>
        <a:lstStyle/>
        <a:p>
          <a:r>
            <a:rPr lang="en-US" sz="1000" dirty="0"/>
            <a:t>Finalize the </a:t>
          </a:r>
          <a:r>
            <a:rPr lang="en-US" sz="1000" b="1" dirty="0"/>
            <a:t>UN-Women Humanitarian Strategy, RM strategy </a:t>
          </a:r>
          <a:r>
            <a:rPr lang="en-US" sz="1000" dirty="0"/>
            <a:t>[</a:t>
          </a:r>
          <a:r>
            <a:rPr lang="en-US" sz="1000" u="sng" dirty="0"/>
            <a:t>Initiated;</a:t>
          </a:r>
          <a:r>
            <a:rPr lang="en-US" sz="1000" dirty="0"/>
            <a:t> </a:t>
          </a:r>
          <a:r>
            <a:rPr lang="en-US" sz="1000" u="sng" dirty="0"/>
            <a:t>Jan 2020</a:t>
          </a:r>
          <a:r>
            <a:rPr lang="en-US" sz="1000" dirty="0"/>
            <a:t>];</a:t>
          </a:r>
        </a:p>
      </dgm:t>
    </dgm:pt>
    <dgm:pt modelId="{CC823628-12B1-4D24-AFBC-F80FB0E81D6E}" type="parTrans" cxnId="{0B278787-BC08-4F8B-BDEC-C0CB96AC16CC}">
      <dgm:prSet/>
      <dgm:spPr/>
      <dgm:t>
        <a:bodyPr/>
        <a:lstStyle/>
        <a:p>
          <a:endParaRPr lang="en-US" sz="1000"/>
        </a:p>
      </dgm:t>
    </dgm:pt>
    <dgm:pt modelId="{55504829-AAE0-4DDF-AE58-2151CB3BD900}" type="sibTrans" cxnId="{0B278787-BC08-4F8B-BDEC-C0CB96AC16CC}">
      <dgm:prSet/>
      <dgm:spPr/>
      <dgm:t>
        <a:bodyPr/>
        <a:lstStyle/>
        <a:p>
          <a:endParaRPr lang="en-US" sz="1000"/>
        </a:p>
      </dgm:t>
    </dgm:pt>
    <dgm:pt modelId="{31AFFD10-BFFC-48C3-BE94-82C247F2C127}">
      <dgm:prSet custT="1"/>
      <dgm:spPr/>
      <dgm:t>
        <a:bodyPr/>
        <a:lstStyle/>
        <a:p>
          <a:r>
            <a:rPr lang="en-US" sz="1000" dirty="0"/>
            <a:t>Conduct </a:t>
          </a:r>
          <a:r>
            <a:rPr lang="en-US" sz="1000" b="1" dirty="0"/>
            <a:t>internal annual reviews of Gender in Humanitarian Action – Gender Desk for the IASC</a:t>
          </a:r>
          <a:r>
            <a:rPr lang="en-US" sz="1000" dirty="0"/>
            <a:t> [</a:t>
          </a:r>
          <a:r>
            <a:rPr lang="en-US" sz="1000" u="sng" dirty="0"/>
            <a:t>Ongoing; Q2. annually</a:t>
          </a:r>
          <a:r>
            <a:rPr lang="en-US" sz="1000" dirty="0"/>
            <a:t>]</a:t>
          </a:r>
        </a:p>
      </dgm:t>
    </dgm:pt>
    <dgm:pt modelId="{28BC2CC8-EA92-407F-8059-86920CB44F5B}" type="parTrans" cxnId="{E8B913FD-E2A9-402B-8DC3-5653B202B469}">
      <dgm:prSet/>
      <dgm:spPr/>
      <dgm:t>
        <a:bodyPr/>
        <a:lstStyle/>
        <a:p>
          <a:endParaRPr lang="en-US" sz="1000"/>
        </a:p>
      </dgm:t>
    </dgm:pt>
    <dgm:pt modelId="{0DBB4E11-A16A-4469-97FC-0B9767912608}" type="sibTrans" cxnId="{E8B913FD-E2A9-402B-8DC3-5653B202B469}">
      <dgm:prSet/>
      <dgm:spPr/>
      <dgm:t>
        <a:bodyPr/>
        <a:lstStyle/>
        <a:p>
          <a:endParaRPr lang="en-US" sz="1000"/>
        </a:p>
      </dgm:t>
    </dgm:pt>
    <dgm:pt modelId="{7F48150A-40C3-4D70-AC23-8BF580D1129E}">
      <dgm:prSet custT="1"/>
      <dgm:spPr/>
      <dgm:t>
        <a:bodyPr/>
        <a:lstStyle/>
        <a:p>
          <a:r>
            <a:rPr lang="en-US" sz="1000" b="1" dirty="0" err="1"/>
            <a:t>Techncial</a:t>
          </a:r>
          <a:r>
            <a:rPr lang="en-US" sz="1000" b="1" dirty="0"/>
            <a:t> guidance </a:t>
          </a:r>
          <a:r>
            <a:rPr lang="en-US" sz="1000" b="0" dirty="0"/>
            <a:t>on gender responsive localization, cash transfers, participation revolution and harmonized needs assessmen</a:t>
          </a:r>
          <a:r>
            <a:rPr lang="en-US" sz="1000" dirty="0"/>
            <a:t>t, and rollout PSEA guidance [</a:t>
          </a:r>
          <a:r>
            <a:rPr lang="en-US" sz="1000" u="sng" dirty="0"/>
            <a:t>Initiated;</a:t>
          </a:r>
          <a:r>
            <a:rPr lang="en-US" sz="1000" dirty="0"/>
            <a:t> </a:t>
          </a:r>
          <a:r>
            <a:rPr lang="en-US" sz="1000" u="sng" dirty="0"/>
            <a:t>Q4 2019</a:t>
          </a:r>
          <a:r>
            <a:rPr lang="en-US" sz="1000" dirty="0"/>
            <a:t>]</a:t>
          </a:r>
        </a:p>
      </dgm:t>
    </dgm:pt>
    <dgm:pt modelId="{410D5CD7-5A90-48DA-B9B0-551F6ADA90C0}" type="parTrans" cxnId="{C9E3CAF4-4385-4BF7-8C9E-002EB873C16C}">
      <dgm:prSet/>
      <dgm:spPr/>
      <dgm:t>
        <a:bodyPr/>
        <a:lstStyle/>
        <a:p>
          <a:endParaRPr lang="en-US" sz="1000"/>
        </a:p>
      </dgm:t>
    </dgm:pt>
    <dgm:pt modelId="{6614CD08-0F3D-44AA-B682-C186E704DB18}" type="sibTrans" cxnId="{C9E3CAF4-4385-4BF7-8C9E-002EB873C16C}">
      <dgm:prSet/>
      <dgm:spPr/>
      <dgm:t>
        <a:bodyPr/>
        <a:lstStyle/>
        <a:p>
          <a:endParaRPr lang="en-US" sz="1000"/>
        </a:p>
      </dgm:t>
    </dgm:pt>
    <dgm:pt modelId="{D92FEE5E-840D-4A6F-A13F-D941090E6BD1}">
      <dgm:prSet custT="1"/>
      <dgm:spPr/>
      <dgm:t>
        <a:bodyPr/>
        <a:lstStyle/>
        <a:p>
          <a:r>
            <a:rPr lang="en-US" sz="1000" dirty="0" err="1"/>
            <a:t>Strenthen</a:t>
          </a:r>
          <a:r>
            <a:rPr lang="en-US" sz="1000" dirty="0"/>
            <a:t> humanitarian content under </a:t>
          </a:r>
          <a:r>
            <a:rPr lang="en-US" sz="1000" b="1" dirty="0"/>
            <a:t>UN Women’s global Knowledge Management Platform </a:t>
          </a:r>
          <a:r>
            <a:rPr lang="en-US" sz="1000" dirty="0"/>
            <a:t>(SharePoint) [</a:t>
          </a:r>
          <a:r>
            <a:rPr lang="en-US" sz="1000" u="sng" dirty="0"/>
            <a:t>Ongoing;</a:t>
          </a:r>
          <a:r>
            <a:rPr lang="en-US" sz="1000" dirty="0"/>
            <a:t> Q1.</a:t>
          </a:r>
          <a:r>
            <a:rPr lang="en-US" sz="1000" u="sng" dirty="0"/>
            <a:t>2020</a:t>
          </a:r>
          <a:r>
            <a:rPr lang="en-US" sz="1000" dirty="0"/>
            <a:t>]</a:t>
          </a:r>
        </a:p>
      </dgm:t>
    </dgm:pt>
    <dgm:pt modelId="{283FBE4D-1940-46A8-BA62-B945693B5380}" type="parTrans" cxnId="{CF7E6DEA-B90C-442A-8BAF-38CC0EFBC95E}">
      <dgm:prSet/>
      <dgm:spPr/>
      <dgm:t>
        <a:bodyPr/>
        <a:lstStyle/>
        <a:p>
          <a:endParaRPr lang="en-US" sz="1000"/>
        </a:p>
      </dgm:t>
    </dgm:pt>
    <dgm:pt modelId="{CB65D697-37C0-4350-A614-37F3C48D929E}" type="sibTrans" cxnId="{CF7E6DEA-B90C-442A-8BAF-38CC0EFBC95E}">
      <dgm:prSet/>
      <dgm:spPr/>
      <dgm:t>
        <a:bodyPr/>
        <a:lstStyle/>
        <a:p>
          <a:endParaRPr lang="en-US" sz="1000"/>
        </a:p>
      </dgm:t>
    </dgm:pt>
    <dgm:pt modelId="{29EE1012-BE51-4047-AAB9-263A039F56BA}">
      <dgm:prSet custT="1"/>
      <dgm:spPr/>
      <dgm:t>
        <a:bodyPr/>
        <a:lstStyle/>
        <a:p>
          <a:r>
            <a:rPr lang="en-US" sz="1000" b="1" dirty="0"/>
            <a:t>Strengthen UN Women internal expert deployment systems at global and regional level</a:t>
          </a:r>
          <a:r>
            <a:rPr lang="en-US" sz="1000" dirty="0"/>
            <a:t> [</a:t>
          </a:r>
          <a:r>
            <a:rPr lang="en-US" sz="1000" u="sng" dirty="0"/>
            <a:t>Ongoing;</a:t>
          </a:r>
          <a:r>
            <a:rPr lang="en-US" sz="1000" dirty="0"/>
            <a:t> Q4.</a:t>
          </a:r>
          <a:r>
            <a:rPr lang="en-US" sz="1000" u="sng" dirty="0"/>
            <a:t>2019]</a:t>
          </a:r>
          <a:endParaRPr lang="en-US" sz="1000" dirty="0"/>
        </a:p>
      </dgm:t>
    </dgm:pt>
    <dgm:pt modelId="{D457B239-E8DC-414F-AF3F-205F77D01402}" type="parTrans" cxnId="{894978BD-F1BC-4B83-8095-709FBC4DC13B}">
      <dgm:prSet/>
      <dgm:spPr/>
      <dgm:t>
        <a:bodyPr/>
        <a:lstStyle/>
        <a:p>
          <a:endParaRPr lang="en-US" sz="1000"/>
        </a:p>
      </dgm:t>
    </dgm:pt>
    <dgm:pt modelId="{1152340F-2387-4828-8E7B-32276EE5CD62}" type="sibTrans" cxnId="{894978BD-F1BC-4B83-8095-709FBC4DC13B}">
      <dgm:prSet/>
      <dgm:spPr/>
      <dgm:t>
        <a:bodyPr/>
        <a:lstStyle/>
        <a:p>
          <a:endParaRPr lang="en-US" sz="1000"/>
        </a:p>
      </dgm:t>
    </dgm:pt>
    <dgm:pt modelId="{D1F38C57-4213-4CDD-8F8F-BF5CC3BEF1E9}">
      <dgm:prSet custT="1"/>
      <dgm:spPr/>
      <dgm:t>
        <a:bodyPr anchor="t"/>
        <a:lstStyle/>
        <a:p>
          <a:pPr algn="ctr"/>
          <a:r>
            <a:rPr lang="en-US" sz="1000" b="1" dirty="0"/>
            <a:t>Recommendation 3: Develop global partnership frameworks with OCHA, UNHCR and UNFPA building on experience in partnerships in different contexts</a:t>
          </a:r>
        </a:p>
      </dgm:t>
    </dgm:pt>
    <dgm:pt modelId="{75C47768-5E9C-4A13-A284-9D0E88B8EE59}" type="parTrans" cxnId="{F2598C18-B118-474D-9BA1-BF72D9B22AF7}">
      <dgm:prSet/>
      <dgm:spPr/>
      <dgm:t>
        <a:bodyPr/>
        <a:lstStyle/>
        <a:p>
          <a:endParaRPr lang="en-US" sz="1000"/>
        </a:p>
      </dgm:t>
    </dgm:pt>
    <dgm:pt modelId="{AF9236CA-D017-4987-9131-F2462364DFF0}" type="sibTrans" cxnId="{F2598C18-B118-474D-9BA1-BF72D9B22AF7}">
      <dgm:prSet/>
      <dgm:spPr/>
      <dgm:t>
        <a:bodyPr/>
        <a:lstStyle/>
        <a:p>
          <a:endParaRPr lang="en-US" sz="1000"/>
        </a:p>
      </dgm:t>
    </dgm:pt>
    <dgm:pt modelId="{D6A7A930-10F8-4D1D-AD0A-F22D5F42B0DC}">
      <dgm:prSet custT="1"/>
      <dgm:spPr/>
      <dgm:t>
        <a:bodyPr/>
        <a:lstStyle/>
        <a:p>
          <a:r>
            <a:rPr lang="en-US" sz="1000" dirty="0"/>
            <a:t>SMT engagement with UN OCHA, UNFPA and UNHCR to </a:t>
          </a:r>
          <a:r>
            <a:rPr lang="en-US" sz="1000" b="1" dirty="0"/>
            <a:t>formalize framework agreements within the spirit of UN reforms</a:t>
          </a:r>
          <a:r>
            <a:rPr lang="en-US" sz="1000" dirty="0"/>
            <a:t>  [</a:t>
          </a:r>
          <a:r>
            <a:rPr lang="en-US" sz="1000" u="sng" dirty="0"/>
            <a:t>Not initiated;</a:t>
          </a:r>
          <a:r>
            <a:rPr lang="en-US" sz="1000" dirty="0"/>
            <a:t> </a:t>
          </a:r>
          <a:r>
            <a:rPr lang="en-US" sz="1000" u="sng" dirty="0"/>
            <a:t>June 2020</a:t>
          </a:r>
          <a:r>
            <a:rPr lang="en-US" sz="1000" dirty="0"/>
            <a:t>];</a:t>
          </a:r>
        </a:p>
      </dgm:t>
    </dgm:pt>
    <dgm:pt modelId="{0D7D2506-D218-4FCB-B5CD-28990327574B}" type="parTrans" cxnId="{917697D1-9110-4709-A15E-D00371A8DE2B}">
      <dgm:prSet/>
      <dgm:spPr/>
      <dgm:t>
        <a:bodyPr/>
        <a:lstStyle/>
        <a:p>
          <a:endParaRPr lang="en-US" sz="1000"/>
        </a:p>
      </dgm:t>
    </dgm:pt>
    <dgm:pt modelId="{FB754178-C404-4297-847D-592BB5AB260C}" type="sibTrans" cxnId="{917697D1-9110-4709-A15E-D00371A8DE2B}">
      <dgm:prSet/>
      <dgm:spPr/>
      <dgm:t>
        <a:bodyPr/>
        <a:lstStyle/>
        <a:p>
          <a:endParaRPr lang="en-US" sz="1000"/>
        </a:p>
      </dgm:t>
    </dgm:pt>
    <dgm:pt modelId="{933A020F-B2F8-49E4-93FD-D17593F39DB0}">
      <dgm:prSet custT="1"/>
      <dgm:spPr/>
      <dgm:t>
        <a:bodyPr/>
        <a:lstStyle/>
        <a:p>
          <a:r>
            <a:rPr lang="en-US" sz="1000" b="1" dirty="0"/>
            <a:t>HACRO will engage with the AAP and PSEA lead agencies (OCHA, UNHCR, UNICEF) </a:t>
          </a:r>
          <a:r>
            <a:rPr lang="en-US" sz="1000" dirty="0"/>
            <a:t>to ensure guidance provides specifics on W&amp;Gs accessing AAP/PSEA in country level strategies. [</a:t>
          </a:r>
          <a:r>
            <a:rPr lang="en-US" sz="1000" u="sng" dirty="0"/>
            <a:t>Ongoing;</a:t>
          </a:r>
          <a:r>
            <a:rPr lang="en-US" sz="1000" dirty="0"/>
            <a:t> </a:t>
          </a:r>
          <a:r>
            <a:rPr lang="en-US" sz="1000" u="sng" dirty="0"/>
            <a:t>June 2020</a:t>
          </a:r>
          <a:r>
            <a:rPr lang="en-US" sz="1000" dirty="0"/>
            <a:t>]</a:t>
          </a:r>
        </a:p>
      </dgm:t>
    </dgm:pt>
    <dgm:pt modelId="{77CC5A67-310F-4F8A-8353-B839A6628109}" type="parTrans" cxnId="{CD45B213-037F-4A46-90C7-49746425E0C4}">
      <dgm:prSet/>
      <dgm:spPr/>
      <dgm:t>
        <a:bodyPr/>
        <a:lstStyle/>
        <a:p>
          <a:endParaRPr lang="en-US" sz="1000"/>
        </a:p>
      </dgm:t>
    </dgm:pt>
    <dgm:pt modelId="{E5986F89-4014-4511-A3DE-297CACE5F2F0}" type="sibTrans" cxnId="{CD45B213-037F-4A46-90C7-49746425E0C4}">
      <dgm:prSet/>
      <dgm:spPr/>
      <dgm:t>
        <a:bodyPr/>
        <a:lstStyle/>
        <a:p>
          <a:endParaRPr lang="en-US" sz="1000"/>
        </a:p>
      </dgm:t>
    </dgm:pt>
    <dgm:pt modelId="{D3B2CA09-3A42-4A41-AA9B-BBF208BCB57D}">
      <dgm:prSet custT="1"/>
      <dgm:spPr/>
      <dgm:t>
        <a:bodyPr/>
        <a:lstStyle/>
        <a:p>
          <a:r>
            <a:rPr lang="en-US" sz="1000" b="1"/>
            <a:t>Recommendation 4: Increase effectiveness and impact in humanitarian action by better linking UN Women’s work to system-wide responses while minimizing programming that is not done in partnership or that does not have broader strategic importance.</a:t>
          </a:r>
          <a:endParaRPr lang="en-US" sz="1000" b="1" dirty="0"/>
        </a:p>
      </dgm:t>
    </dgm:pt>
    <dgm:pt modelId="{5AD4232E-6EEE-4B3E-8012-01D8D6FE9B5A}" type="parTrans" cxnId="{EE9B9D4E-99EF-4BC1-A397-3FA541A5083F}">
      <dgm:prSet/>
      <dgm:spPr/>
      <dgm:t>
        <a:bodyPr/>
        <a:lstStyle/>
        <a:p>
          <a:endParaRPr lang="en-US" sz="1000"/>
        </a:p>
      </dgm:t>
    </dgm:pt>
    <dgm:pt modelId="{A49261EE-9A99-41DC-8125-B1A15C565ECB}" type="sibTrans" cxnId="{EE9B9D4E-99EF-4BC1-A397-3FA541A5083F}">
      <dgm:prSet/>
      <dgm:spPr/>
      <dgm:t>
        <a:bodyPr/>
        <a:lstStyle/>
        <a:p>
          <a:endParaRPr lang="en-US" sz="1000"/>
        </a:p>
      </dgm:t>
    </dgm:pt>
    <dgm:pt modelId="{FE0A6CF8-87AD-4F88-BBF2-0EEDF2EEB4B1}">
      <dgm:prSet custT="1"/>
      <dgm:spPr/>
      <dgm:t>
        <a:bodyPr/>
        <a:lstStyle/>
        <a:p>
          <a:r>
            <a:rPr lang="en-US" sz="1000" dirty="0"/>
            <a:t>HACRO will develop </a:t>
          </a:r>
          <a:r>
            <a:rPr lang="en-US" sz="1000" b="1" dirty="0"/>
            <a:t>field level coordination SOPs</a:t>
          </a:r>
          <a:r>
            <a:rPr lang="en-US" sz="1000" dirty="0"/>
            <a:t> [</a:t>
          </a:r>
          <a:r>
            <a:rPr lang="en-US" sz="1000" u="sng" dirty="0"/>
            <a:t>Not Initiated;</a:t>
          </a:r>
          <a:r>
            <a:rPr lang="en-US" sz="1000" dirty="0"/>
            <a:t> </a:t>
          </a:r>
          <a:r>
            <a:rPr lang="en-US" sz="1000" u="sng" dirty="0"/>
            <a:t>Q1. 2020</a:t>
          </a:r>
          <a:r>
            <a:rPr lang="en-US" sz="1000" dirty="0"/>
            <a:t>];</a:t>
          </a:r>
        </a:p>
      </dgm:t>
    </dgm:pt>
    <dgm:pt modelId="{7AA54EDB-1F43-4E46-8248-C5202339B1E4}" type="parTrans" cxnId="{0F8B032D-F394-478C-93E4-A9D573E0043C}">
      <dgm:prSet/>
      <dgm:spPr/>
      <dgm:t>
        <a:bodyPr/>
        <a:lstStyle/>
        <a:p>
          <a:endParaRPr lang="en-US" sz="1000"/>
        </a:p>
      </dgm:t>
    </dgm:pt>
    <dgm:pt modelId="{A71BAF31-E3B3-4FD9-9871-D15FFA0B9123}" type="sibTrans" cxnId="{0F8B032D-F394-478C-93E4-A9D573E0043C}">
      <dgm:prSet/>
      <dgm:spPr/>
      <dgm:t>
        <a:bodyPr/>
        <a:lstStyle/>
        <a:p>
          <a:endParaRPr lang="en-US" sz="1000"/>
        </a:p>
      </dgm:t>
    </dgm:pt>
    <dgm:pt modelId="{849B3F81-7184-4EEA-9AB7-10793BFC2916}">
      <dgm:prSet custT="1"/>
      <dgm:spPr/>
      <dgm:t>
        <a:bodyPr/>
        <a:lstStyle/>
        <a:p>
          <a:r>
            <a:rPr lang="en-US" sz="1000" dirty="0"/>
            <a:t>HACRO will finalize the </a:t>
          </a:r>
          <a:r>
            <a:rPr lang="en-US" sz="1000" b="1" dirty="0"/>
            <a:t>UNW humanitarian strategy and </a:t>
          </a:r>
          <a:r>
            <a:rPr lang="en-US" sz="1000" b="1" dirty="0" err="1"/>
            <a:t>programme</a:t>
          </a:r>
          <a:r>
            <a:rPr lang="en-US" sz="1000" b="1" dirty="0"/>
            <a:t> guidance </a:t>
          </a:r>
          <a:r>
            <a:rPr lang="en-US" sz="1000" dirty="0"/>
            <a:t>with a clear criteria and checklist for prioritization of programmatic engagement [</a:t>
          </a:r>
          <a:r>
            <a:rPr lang="en-US" sz="1000" u="sng" dirty="0"/>
            <a:t>Initiated</a:t>
          </a:r>
          <a:r>
            <a:rPr lang="en-US" sz="1000" dirty="0"/>
            <a:t>; </a:t>
          </a:r>
          <a:r>
            <a:rPr lang="en-US" sz="1000" u="sng" dirty="0"/>
            <a:t>Jan 2020</a:t>
          </a:r>
          <a:r>
            <a:rPr lang="en-US" sz="1000" dirty="0"/>
            <a:t>]</a:t>
          </a:r>
        </a:p>
      </dgm:t>
    </dgm:pt>
    <dgm:pt modelId="{EDC3E18C-7B8F-46DF-8E92-04A34055C385}" type="parTrans" cxnId="{88CD0EBC-8EB6-4D11-8401-4EA058E904C3}">
      <dgm:prSet/>
      <dgm:spPr/>
      <dgm:t>
        <a:bodyPr/>
        <a:lstStyle/>
        <a:p>
          <a:endParaRPr lang="en-US" sz="1000"/>
        </a:p>
      </dgm:t>
    </dgm:pt>
    <dgm:pt modelId="{06922FC3-C12B-48F5-9345-D676A1C4AF31}" type="sibTrans" cxnId="{88CD0EBC-8EB6-4D11-8401-4EA058E904C3}">
      <dgm:prSet/>
      <dgm:spPr/>
      <dgm:t>
        <a:bodyPr/>
        <a:lstStyle/>
        <a:p>
          <a:endParaRPr lang="en-US" sz="1000"/>
        </a:p>
      </dgm:t>
    </dgm:pt>
    <dgm:pt modelId="{CE6799A6-6FB2-42C4-9B84-277F65FACA29}">
      <dgm:prSet custT="1"/>
      <dgm:spPr/>
      <dgm:t>
        <a:bodyPr/>
        <a:lstStyle/>
        <a:p>
          <a:endParaRPr lang="en-US" sz="1000" dirty="0"/>
        </a:p>
      </dgm:t>
    </dgm:pt>
    <dgm:pt modelId="{611702C6-4BC7-4AF9-9FBF-3D49D7FB181C}" type="parTrans" cxnId="{84CCACAD-870C-4054-8B01-A876A1E0082D}">
      <dgm:prSet/>
      <dgm:spPr/>
      <dgm:t>
        <a:bodyPr/>
        <a:lstStyle/>
        <a:p>
          <a:endParaRPr lang="en-US"/>
        </a:p>
      </dgm:t>
    </dgm:pt>
    <dgm:pt modelId="{130580B0-D2F4-49D6-9F6A-1ABAC1259A3E}" type="sibTrans" cxnId="{84CCACAD-870C-4054-8B01-A876A1E0082D}">
      <dgm:prSet/>
      <dgm:spPr/>
      <dgm:t>
        <a:bodyPr/>
        <a:lstStyle/>
        <a:p>
          <a:endParaRPr lang="en-US"/>
        </a:p>
      </dgm:t>
    </dgm:pt>
    <dgm:pt modelId="{B1987F4E-5255-49D6-8F58-924337DCBC87}">
      <dgm:prSet custT="1"/>
      <dgm:spPr/>
      <dgm:t>
        <a:bodyPr/>
        <a:lstStyle/>
        <a:p>
          <a:endParaRPr lang="en-US" sz="1000" dirty="0"/>
        </a:p>
      </dgm:t>
    </dgm:pt>
    <dgm:pt modelId="{13C54D59-227C-45FB-80D8-08A023F92E40}" type="parTrans" cxnId="{5E662A1E-9D9E-4D88-8DA3-C14A514BAEFA}">
      <dgm:prSet/>
      <dgm:spPr/>
      <dgm:t>
        <a:bodyPr/>
        <a:lstStyle/>
        <a:p>
          <a:endParaRPr lang="en-US"/>
        </a:p>
      </dgm:t>
    </dgm:pt>
    <dgm:pt modelId="{D016E508-A7D4-411F-A095-C87F51F39B1E}" type="sibTrans" cxnId="{5E662A1E-9D9E-4D88-8DA3-C14A514BAEFA}">
      <dgm:prSet/>
      <dgm:spPr/>
      <dgm:t>
        <a:bodyPr/>
        <a:lstStyle/>
        <a:p>
          <a:endParaRPr lang="en-US"/>
        </a:p>
      </dgm:t>
    </dgm:pt>
    <dgm:pt modelId="{7DF46B49-A385-44CC-803F-39F60E73A3FE}">
      <dgm:prSet custT="1"/>
      <dgm:spPr/>
      <dgm:t>
        <a:bodyPr/>
        <a:lstStyle/>
        <a:p>
          <a:endParaRPr lang="en-US" sz="1000" dirty="0"/>
        </a:p>
      </dgm:t>
    </dgm:pt>
    <dgm:pt modelId="{8B76EB06-FE9A-4D0F-A18C-46ACFA0FBC28}" type="parTrans" cxnId="{16314563-ED4D-4085-928C-2B12F2D51A3C}">
      <dgm:prSet/>
      <dgm:spPr/>
      <dgm:t>
        <a:bodyPr/>
        <a:lstStyle/>
        <a:p>
          <a:endParaRPr lang="en-US"/>
        </a:p>
      </dgm:t>
    </dgm:pt>
    <dgm:pt modelId="{BC80A375-ABA9-4653-851B-89636869FACD}" type="sibTrans" cxnId="{16314563-ED4D-4085-928C-2B12F2D51A3C}">
      <dgm:prSet/>
      <dgm:spPr/>
      <dgm:t>
        <a:bodyPr/>
        <a:lstStyle/>
        <a:p>
          <a:endParaRPr lang="en-US"/>
        </a:p>
      </dgm:t>
    </dgm:pt>
    <dgm:pt modelId="{67FF1DEC-F4FD-4960-896F-312676F0457F}">
      <dgm:prSet custT="1"/>
      <dgm:spPr/>
      <dgm:t>
        <a:bodyPr/>
        <a:lstStyle/>
        <a:p>
          <a:r>
            <a:rPr lang="en-US" sz="1000" b="1" dirty="0"/>
            <a:t>UN-Women Crisis Management Protocols and Fast Track processes </a:t>
          </a:r>
          <a:r>
            <a:rPr lang="en-US" sz="1000" dirty="0"/>
            <a:t>[</a:t>
          </a:r>
          <a:r>
            <a:rPr lang="en-US" sz="1000" u="sng" dirty="0"/>
            <a:t>Initiated;</a:t>
          </a:r>
          <a:r>
            <a:rPr lang="en-US" sz="1000" dirty="0"/>
            <a:t> </a:t>
          </a:r>
          <a:r>
            <a:rPr lang="en-US" sz="1000" u="sng" dirty="0"/>
            <a:t>Q4 2019</a:t>
          </a:r>
          <a:r>
            <a:rPr lang="en-US" sz="1000" dirty="0"/>
            <a:t>]</a:t>
          </a:r>
        </a:p>
      </dgm:t>
    </dgm:pt>
    <dgm:pt modelId="{2BF797E9-5DB9-45CB-92D1-B667C2B4460D}" type="sibTrans" cxnId="{7F627BAA-0FB3-480D-9541-30A1CA20E8A0}">
      <dgm:prSet/>
      <dgm:spPr/>
      <dgm:t>
        <a:bodyPr/>
        <a:lstStyle/>
        <a:p>
          <a:endParaRPr lang="en-US" sz="1000"/>
        </a:p>
      </dgm:t>
    </dgm:pt>
    <dgm:pt modelId="{DFD82D8E-B3F4-4550-A478-77C238B2B6BF}" type="parTrans" cxnId="{7F627BAA-0FB3-480D-9541-30A1CA20E8A0}">
      <dgm:prSet/>
      <dgm:spPr/>
      <dgm:t>
        <a:bodyPr/>
        <a:lstStyle/>
        <a:p>
          <a:endParaRPr lang="en-US" sz="1000"/>
        </a:p>
      </dgm:t>
    </dgm:pt>
    <dgm:pt modelId="{68848FD2-FEBA-42ED-8B43-60974905FFB6}">
      <dgm:prSet custT="1"/>
      <dgm:spPr/>
      <dgm:t>
        <a:bodyPr/>
        <a:lstStyle/>
        <a:p>
          <a:r>
            <a:rPr lang="en-US" sz="1000" b="1" dirty="0"/>
            <a:t>Capacity development trainings and thematic webinars</a:t>
          </a:r>
          <a:r>
            <a:rPr lang="en-US" sz="1000" dirty="0"/>
            <a:t>. [</a:t>
          </a:r>
          <a:r>
            <a:rPr lang="en-US" sz="1000" u="sng" dirty="0"/>
            <a:t>Ongoing;</a:t>
          </a:r>
          <a:r>
            <a:rPr lang="en-US" sz="1000" dirty="0"/>
            <a:t> </a:t>
          </a:r>
          <a:r>
            <a:rPr lang="en-US" sz="1000" u="sng" dirty="0"/>
            <a:t>Q2 2020</a:t>
          </a:r>
          <a:r>
            <a:rPr lang="en-US" sz="1000" dirty="0"/>
            <a:t>] </a:t>
          </a:r>
          <a:r>
            <a:rPr lang="en-US" sz="1000" dirty="0" err="1"/>
            <a:t>GiHA</a:t>
          </a:r>
          <a:r>
            <a:rPr lang="en-US" sz="1000" dirty="0"/>
            <a:t> training already conducted in WCARO, APRO.</a:t>
          </a:r>
        </a:p>
      </dgm:t>
    </dgm:pt>
    <dgm:pt modelId="{56B28BA8-8221-4AE1-9371-AA4F85825F48}" type="parTrans" cxnId="{21F77434-EDE1-409D-B1FF-F55A40286C00}">
      <dgm:prSet/>
      <dgm:spPr/>
      <dgm:t>
        <a:bodyPr/>
        <a:lstStyle/>
        <a:p>
          <a:endParaRPr lang="en-US"/>
        </a:p>
      </dgm:t>
    </dgm:pt>
    <dgm:pt modelId="{94F5EF66-B774-433F-BF39-B73FB5E30D15}" type="sibTrans" cxnId="{21F77434-EDE1-409D-B1FF-F55A40286C00}">
      <dgm:prSet/>
      <dgm:spPr/>
      <dgm:t>
        <a:bodyPr/>
        <a:lstStyle/>
        <a:p>
          <a:endParaRPr lang="en-US"/>
        </a:p>
      </dgm:t>
    </dgm:pt>
    <dgm:pt modelId="{2F542BFF-00AD-4B5B-A4D2-04B9A965A053}">
      <dgm:prSet phldrT="[Text]" custT="1"/>
      <dgm:spPr/>
      <dgm:t>
        <a:bodyPr/>
        <a:lstStyle/>
        <a:p>
          <a:r>
            <a:rPr lang="en-US" sz="1000" dirty="0"/>
            <a:t>Capitalize on joint initiatives at global, regional and country level for scale up.</a:t>
          </a:r>
        </a:p>
      </dgm:t>
    </dgm:pt>
    <dgm:pt modelId="{02811319-A320-490F-A2CB-A90C1607CFB9}" type="parTrans" cxnId="{4453B694-064D-4A6F-AADC-0983A2883433}">
      <dgm:prSet/>
      <dgm:spPr/>
      <dgm:t>
        <a:bodyPr/>
        <a:lstStyle/>
        <a:p>
          <a:endParaRPr lang="en-US"/>
        </a:p>
      </dgm:t>
    </dgm:pt>
    <dgm:pt modelId="{7B7B0A23-843F-4DEB-A932-1C86E4655236}" type="sibTrans" cxnId="{4453B694-064D-4A6F-AADC-0983A2883433}">
      <dgm:prSet/>
      <dgm:spPr/>
      <dgm:t>
        <a:bodyPr/>
        <a:lstStyle/>
        <a:p>
          <a:endParaRPr lang="en-US"/>
        </a:p>
      </dgm:t>
    </dgm:pt>
    <dgm:pt modelId="{0923F702-83D9-4F9A-94B5-C7F6917B634F}" type="pres">
      <dgm:prSet presAssocID="{DFCB17FD-0678-4CAA-9324-94FADD5D534C}" presName="Name0" presStyleCnt="0">
        <dgm:presLayoutVars>
          <dgm:dir/>
          <dgm:animLvl val="lvl"/>
          <dgm:resizeHandles val="exact"/>
        </dgm:presLayoutVars>
      </dgm:prSet>
      <dgm:spPr/>
    </dgm:pt>
    <dgm:pt modelId="{3754584C-89D5-48C4-9BA3-E71EE7012D96}" type="pres">
      <dgm:prSet presAssocID="{520485E4-C49A-4C6C-8651-F3E3BCF92AFE}" presName="composite" presStyleCnt="0"/>
      <dgm:spPr/>
    </dgm:pt>
    <dgm:pt modelId="{7B3CDDDE-F5F8-4F57-8223-A6F473F79F19}" type="pres">
      <dgm:prSet presAssocID="{520485E4-C49A-4C6C-8651-F3E3BCF92AFE}" presName="parTx" presStyleLbl="alignNode1" presStyleIdx="0" presStyleCnt="4">
        <dgm:presLayoutVars>
          <dgm:chMax val="0"/>
          <dgm:chPref val="0"/>
          <dgm:bulletEnabled val="1"/>
        </dgm:presLayoutVars>
      </dgm:prSet>
      <dgm:spPr/>
    </dgm:pt>
    <dgm:pt modelId="{9A9D4799-1164-4C3C-93BB-DD0681287815}" type="pres">
      <dgm:prSet presAssocID="{520485E4-C49A-4C6C-8651-F3E3BCF92AFE}" presName="desTx" presStyleLbl="alignAccFollowNode1" presStyleIdx="0" presStyleCnt="4">
        <dgm:presLayoutVars>
          <dgm:bulletEnabled val="1"/>
        </dgm:presLayoutVars>
      </dgm:prSet>
      <dgm:spPr/>
    </dgm:pt>
    <dgm:pt modelId="{AEBC75F9-41FC-4C82-902C-E861281843BC}" type="pres">
      <dgm:prSet presAssocID="{3031C9E4-BEA7-454D-90FA-64AA7187F7F4}" presName="space" presStyleCnt="0"/>
      <dgm:spPr/>
    </dgm:pt>
    <dgm:pt modelId="{2D905774-AD04-4219-A81F-B7CF970EB110}" type="pres">
      <dgm:prSet presAssocID="{0549143A-02D4-414C-A1CA-7D9F1F10BE3E}" presName="composite" presStyleCnt="0"/>
      <dgm:spPr/>
    </dgm:pt>
    <dgm:pt modelId="{0D288FAF-D6AE-45B6-A5CF-D2272971297E}" type="pres">
      <dgm:prSet presAssocID="{0549143A-02D4-414C-A1CA-7D9F1F10BE3E}" presName="parTx" presStyleLbl="alignNode1" presStyleIdx="1" presStyleCnt="4" custLinFactNeighborX="1" custLinFactNeighborY="-1936">
        <dgm:presLayoutVars>
          <dgm:chMax val="0"/>
          <dgm:chPref val="0"/>
          <dgm:bulletEnabled val="1"/>
        </dgm:presLayoutVars>
      </dgm:prSet>
      <dgm:spPr/>
    </dgm:pt>
    <dgm:pt modelId="{9C10309C-2C69-4416-8FAE-9D5F4A1A6313}" type="pres">
      <dgm:prSet presAssocID="{0549143A-02D4-414C-A1CA-7D9F1F10BE3E}" presName="desTx" presStyleLbl="alignAccFollowNode1" presStyleIdx="1" presStyleCnt="4">
        <dgm:presLayoutVars>
          <dgm:bulletEnabled val="1"/>
        </dgm:presLayoutVars>
      </dgm:prSet>
      <dgm:spPr/>
    </dgm:pt>
    <dgm:pt modelId="{8EF497EF-8A1C-40AB-BBDD-62FD8A722C27}" type="pres">
      <dgm:prSet presAssocID="{97082F73-3710-4D3E-8A71-69CC11CA4C3D}" presName="space" presStyleCnt="0"/>
      <dgm:spPr/>
    </dgm:pt>
    <dgm:pt modelId="{6C2BD5E9-B8DD-456D-8FEF-B12F60ECC973}" type="pres">
      <dgm:prSet presAssocID="{D1F38C57-4213-4CDD-8F8F-BF5CC3BEF1E9}" presName="composite" presStyleCnt="0"/>
      <dgm:spPr/>
    </dgm:pt>
    <dgm:pt modelId="{A637E649-8041-4D41-B50E-AAC81B5AC330}" type="pres">
      <dgm:prSet presAssocID="{D1F38C57-4213-4CDD-8F8F-BF5CC3BEF1E9}" presName="parTx" presStyleLbl="alignNode1" presStyleIdx="2" presStyleCnt="4">
        <dgm:presLayoutVars>
          <dgm:chMax val="0"/>
          <dgm:chPref val="0"/>
          <dgm:bulletEnabled val="1"/>
        </dgm:presLayoutVars>
      </dgm:prSet>
      <dgm:spPr/>
    </dgm:pt>
    <dgm:pt modelId="{F72114AD-7F12-46C3-BD26-D1D703799340}" type="pres">
      <dgm:prSet presAssocID="{D1F38C57-4213-4CDD-8F8F-BF5CC3BEF1E9}" presName="desTx" presStyleLbl="alignAccFollowNode1" presStyleIdx="2" presStyleCnt="4">
        <dgm:presLayoutVars>
          <dgm:bulletEnabled val="1"/>
        </dgm:presLayoutVars>
      </dgm:prSet>
      <dgm:spPr/>
    </dgm:pt>
    <dgm:pt modelId="{3E4BFD31-56F0-40E8-8501-07BFD85D7AF8}" type="pres">
      <dgm:prSet presAssocID="{AF9236CA-D017-4987-9131-F2462364DFF0}" presName="space" presStyleCnt="0"/>
      <dgm:spPr/>
    </dgm:pt>
    <dgm:pt modelId="{8A92BCE3-0B7C-46F9-B852-CAC9B6081157}" type="pres">
      <dgm:prSet presAssocID="{D3B2CA09-3A42-4A41-AA9B-BBF208BCB57D}" presName="composite" presStyleCnt="0"/>
      <dgm:spPr/>
    </dgm:pt>
    <dgm:pt modelId="{B8DA64DF-4813-4F36-B7FB-A08AFC52ED1D}" type="pres">
      <dgm:prSet presAssocID="{D3B2CA09-3A42-4A41-AA9B-BBF208BCB57D}" presName="parTx" presStyleLbl="alignNode1" presStyleIdx="3" presStyleCnt="4">
        <dgm:presLayoutVars>
          <dgm:chMax val="0"/>
          <dgm:chPref val="0"/>
          <dgm:bulletEnabled val="1"/>
        </dgm:presLayoutVars>
      </dgm:prSet>
      <dgm:spPr/>
    </dgm:pt>
    <dgm:pt modelId="{29B26A2C-A5AE-4E40-86D7-169C1AB436DF}" type="pres">
      <dgm:prSet presAssocID="{D3B2CA09-3A42-4A41-AA9B-BBF208BCB57D}" presName="desTx" presStyleLbl="alignAccFollowNode1" presStyleIdx="3" presStyleCnt="4">
        <dgm:presLayoutVars>
          <dgm:bulletEnabled val="1"/>
        </dgm:presLayoutVars>
      </dgm:prSet>
      <dgm:spPr/>
    </dgm:pt>
  </dgm:ptLst>
  <dgm:cxnLst>
    <dgm:cxn modelId="{3B639C00-1A50-4439-877B-8FC87E33A8D4}" type="presOf" srcId="{7F48150A-40C3-4D70-AC23-8BF580D1129E}" destId="{9C10309C-2C69-4416-8FAE-9D5F4A1A6313}" srcOrd="0" destOrd="3" presId="urn:microsoft.com/office/officeart/2005/8/layout/hList1"/>
    <dgm:cxn modelId="{0B001503-7437-4E42-A5C6-B0E68DAF00DA}" type="presOf" srcId="{FE0A6CF8-87AD-4F88-BBF2-0EEDF2EEB4B1}" destId="{29B26A2C-A5AE-4E40-86D7-169C1AB436DF}" srcOrd="0" destOrd="0" presId="urn:microsoft.com/office/officeart/2005/8/layout/hList1"/>
    <dgm:cxn modelId="{CD45B213-037F-4A46-90C7-49746425E0C4}" srcId="{D1F38C57-4213-4CDD-8F8F-BF5CC3BEF1E9}" destId="{933A020F-B2F8-49E4-93FD-D17593F39DB0}" srcOrd="3" destOrd="0" parTransId="{77CC5A67-310F-4F8A-8353-B839A6628109}" sibTransId="{E5986F89-4014-4511-A3DE-297CACE5F2F0}"/>
    <dgm:cxn modelId="{BC1DA615-D709-4369-A6DF-68E492B5E3C6}" type="presOf" srcId="{B1987F4E-5255-49D6-8F58-924337DCBC87}" destId="{29B26A2C-A5AE-4E40-86D7-169C1AB436DF}" srcOrd="0" destOrd="1" presId="urn:microsoft.com/office/officeart/2005/8/layout/hList1"/>
    <dgm:cxn modelId="{F2598C18-B118-474D-9BA1-BF72D9B22AF7}" srcId="{DFCB17FD-0678-4CAA-9324-94FADD5D534C}" destId="{D1F38C57-4213-4CDD-8F8F-BF5CC3BEF1E9}" srcOrd="2" destOrd="0" parTransId="{75C47768-5E9C-4A13-A284-9D0E88B8EE59}" sibTransId="{AF9236CA-D017-4987-9131-F2462364DFF0}"/>
    <dgm:cxn modelId="{5E662A1E-9D9E-4D88-8DA3-C14A514BAEFA}" srcId="{D3B2CA09-3A42-4A41-AA9B-BBF208BCB57D}" destId="{B1987F4E-5255-49D6-8F58-924337DCBC87}" srcOrd="1" destOrd="0" parTransId="{13C54D59-227C-45FB-80D8-08A023F92E40}" sibTransId="{D016E508-A7D4-411F-A095-C87F51F39B1E}"/>
    <dgm:cxn modelId="{0F8B032D-F394-478C-93E4-A9D573E0043C}" srcId="{D3B2CA09-3A42-4A41-AA9B-BBF208BCB57D}" destId="{FE0A6CF8-87AD-4F88-BBF2-0EEDF2EEB4B1}" srcOrd="0" destOrd="0" parTransId="{7AA54EDB-1F43-4E46-8248-C5202339B1E4}" sibTransId="{A71BAF31-E3B3-4FD9-9871-D15FFA0B9123}"/>
    <dgm:cxn modelId="{09DF8031-F7D5-4B36-9116-07B9749BCFB5}" srcId="{DFCB17FD-0678-4CAA-9324-94FADD5D534C}" destId="{0549143A-02D4-414C-A1CA-7D9F1F10BE3E}" srcOrd="1" destOrd="0" parTransId="{825F7098-02A8-41EE-A860-14BC6B5B89E2}" sibTransId="{97082F73-3710-4D3E-8A71-69CC11CA4C3D}"/>
    <dgm:cxn modelId="{ED0D5833-6633-476B-9B1F-FAF636DD6ACF}" type="presOf" srcId="{31AFFD10-BFFC-48C3-BE94-82C247F2C127}" destId="{9A9D4799-1164-4C3C-93BB-DD0681287815}" srcOrd="0" destOrd="3" presId="urn:microsoft.com/office/officeart/2005/8/layout/hList1"/>
    <dgm:cxn modelId="{9B4DCE33-8394-413E-A003-FF1DC7453C65}" type="presOf" srcId="{849B3F81-7184-4EEA-9AB7-10793BFC2916}" destId="{29B26A2C-A5AE-4E40-86D7-169C1AB436DF}" srcOrd="0" destOrd="2" presId="urn:microsoft.com/office/officeart/2005/8/layout/hList1"/>
    <dgm:cxn modelId="{21F77434-EDE1-409D-B1FF-F55A40286C00}" srcId="{0549143A-02D4-414C-A1CA-7D9F1F10BE3E}" destId="{68848FD2-FEBA-42ED-8B43-60974905FFB6}" srcOrd="1" destOrd="0" parTransId="{56B28BA8-8221-4AE1-9371-AA4F85825F48}" sibTransId="{94F5EF66-B774-433F-BF39-B73FB5E30D15}"/>
    <dgm:cxn modelId="{B5178537-2FEA-49A6-98F2-881922B96889}" type="presOf" srcId="{D6A7A930-10F8-4D1D-AD0A-F22D5F42B0DC}" destId="{F72114AD-7F12-46C3-BD26-D1D703799340}" srcOrd="0" destOrd="1" presId="urn:microsoft.com/office/officeart/2005/8/layout/hList1"/>
    <dgm:cxn modelId="{856CCB3C-1143-4478-B22A-A649C8896E99}" srcId="{DFCB17FD-0678-4CAA-9324-94FADD5D534C}" destId="{520485E4-C49A-4C6C-8651-F3E3BCF92AFE}" srcOrd="0" destOrd="0" parTransId="{58B8B964-32F0-43FA-B35E-CDB3052C60C7}" sibTransId="{3031C9E4-BEA7-454D-90FA-64AA7187F7F4}"/>
    <dgm:cxn modelId="{CE5A2641-633F-4CC6-93E4-14D996F5AAA9}" type="presOf" srcId="{0549143A-02D4-414C-A1CA-7D9F1F10BE3E}" destId="{0D288FAF-D6AE-45B6-A5CF-D2272971297E}" srcOrd="0" destOrd="0" presId="urn:microsoft.com/office/officeart/2005/8/layout/hList1"/>
    <dgm:cxn modelId="{9D22B562-832A-408E-85FE-4C925B67747B}" type="presOf" srcId="{2F542BFF-00AD-4B5B-A4D2-04B9A965A053}" destId="{F72114AD-7F12-46C3-BD26-D1D703799340}" srcOrd="0" destOrd="0" presId="urn:microsoft.com/office/officeart/2005/8/layout/hList1"/>
    <dgm:cxn modelId="{16314563-ED4D-4085-928C-2B12F2D51A3C}" srcId="{520485E4-C49A-4C6C-8651-F3E3BCF92AFE}" destId="{7DF46B49-A385-44CC-803F-39F60E73A3FE}" srcOrd="2" destOrd="0" parTransId="{8B76EB06-FE9A-4D0F-A18C-46ACFA0FBC28}" sibTransId="{BC80A375-ABA9-4653-851B-89636869FACD}"/>
    <dgm:cxn modelId="{4BCFC849-E4F7-4816-A7EF-06227E4731D5}" type="presOf" srcId="{DFCB17FD-0678-4CAA-9324-94FADD5D534C}" destId="{0923F702-83D9-4F9A-94B5-C7F6917B634F}" srcOrd="0" destOrd="0" presId="urn:microsoft.com/office/officeart/2005/8/layout/hList1"/>
    <dgm:cxn modelId="{925B454B-FAAA-4E09-9D05-7EB9ACD07776}" type="presOf" srcId="{D1F38C57-4213-4CDD-8F8F-BF5CC3BEF1E9}" destId="{A637E649-8041-4D41-B50E-AAC81B5AC330}" srcOrd="0" destOrd="0" presId="urn:microsoft.com/office/officeart/2005/8/layout/hList1"/>
    <dgm:cxn modelId="{EE9B9D4E-99EF-4BC1-A397-3FA541A5083F}" srcId="{DFCB17FD-0678-4CAA-9324-94FADD5D534C}" destId="{D3B2CA09-3A42-4A41-AA9B-BBF208BCB57D}" srcOrd="3" destOrd="0" parTransId="{5AD4232E-6EEE-4B3E-8012-01D8D6FE9B5A}" sibTransId="{A49261EE-9A99-41DC-8125-B1A15C565ECB}"/>
    <dgm:cxn modelId="{1C4C4B75-36C9-4BA5-AD13-35F8445BD01B}" type="presOf" srcId="{29EE1012-BE51-4047-AAB9-263A039F56BA}" destId="{9C10309C-2C69-4416-8FAE-9D5F4A1A6313}" srcOrd="0" destOrd="5" presId="urn:microsoft.com/office/officeart/2005/8/layout/hList1"/>
    <dgm:cxn modelId="{9DAC527A-97BB-438D-81DC-C42E620D5F54}" srcId="{0549143A-02D4-414C-A1CA-7D9F1F10BE3E}" destId="{C14D5872-5B1A-451C-A3A1-C3A8971F935F}" srcOrd="0" destOrd="0" parTransId="{EF78AC9F-B6DD-4A78-98B8-FBAE8E2C0BF7}" sibTransId="{7525B73F-B840-4A53-8354-7F19462E30B9}"/>
    <dgm:cxn modelId="{0B278787-BC08-4F8B-BDEC-C0CB96AC16CC}" srcId="{520485E4-C49A-4C6C-8651-F3E3BCF92AFE}" destId="{3276DC79-F255-4B92-87EE-C4234F98FB9D}" srcOrd="1" destOrd="0" parTransId="{CC823628-12B1-4D24-AFBC-F80FB0E81D6E}" sibTransId="{55504829-AAE0-4DDF-AE58-2151CB3BD900}"/>
    <dgm:cxn modelId="{737D668B-3901-4C7D-93A1-E07F7179BB79}" type="presOf" srcId="{7DF46B49-A385-44CC-803F-39F60E73A3FE}" destId="{9A9D4799-1164-4C3C-93BB-DD0681287815}" srcOrd="0" destOrd="2" presId="urn:microsoft.com/office/officeart/2005/8/layout/hList1"/>
    <dgm:cxn modelId="{F796488B-4B9B-4F9C-BD28-6D74D52DA6E3}" type="presOf" srcId="{3276DC79-F255-4B92-87EE-C4234F98FB9D}" destId="{9A9D4799-1164-4C3C-93BB-DD0681287815}" srcOrd="0" destOrd="1" presId="urn:microsoft.com/office/officeart/2005/8/layout/hList1"/>
    <dgm:cxn modelId="{D708248C-5FEB-4B0C-85C9-E0E72DC460DE}" type="presOf" srcId="{68848FD2-FEBA-42ED-8B43-60974905FFB6}" destId="{9C10309C-2C69-4416-8FAE-9D5F4A1A6313}" srcOrd="0" destOrd="1" presId="urn:microsoft.com/office/officeart/2005/8/layout/hList1"/>
    <dgm:cxn modelId="{4453B694-064D-4A6F-AADC-0983A2883433}" srcId="{D1F38C57-4213-4CDD-8F8F-BF5CC3BEF1E9}" destId="{2F542BFF-00AD-4B5B-A4D2-04B9A965A053}" srcOrd="0" destOrd="0" parTransId="{02811319-A320-490F-A2CB-A90C1607CFB9}" sibTransId="{7B7B0A23-843F-4DEB-A932-1C86E4655236}"/>
    <dgm:cxn modelId="{10B93E95-A881-4759-8F48-BD19BBF5614E}" srcId="{520485E4-C49A-4C6C-8651-F3E3BCF92AFE}" destId="{3D38A316-0224-4160-A053-A8B32FA01A01}" srcOrd="0" destOrd="0" parTransId="{E5239B85-0143-4EB9-A743-60E2FCF16A48}" sibTransId="{68CEF080-B191-4A77-8D75-BC834B9207CF}"/>
    <dgm:cxn modelId="{BFC34D96-8793-4328-A750-DD3B71A9A6A6}" type="presOf" srcId="{C14D5872-5B1A-451C-A3A1-C3A8971F935F}" destId="{9C10309C-2C69-4416-8FAE-9D5F4A1A6313}" srcOrd="0" destOrd="0" presId="urn:microsoft.com/office/officeart/2005/8/layout/hList1"/>
    <dgm:cxn modelId="{F497549F-1A60-432A-95FC-D515A57085B8}" type="presOf" srcId="{D3B2CA09-3A42-4A41-AA9B-BBF208BCB57D}" destId="{B8DA64DF-4813-4F36-B7FB-A08AFC52ED1D}" srcOrd="0" destOrd="0" presId="urn:microsoft.com/office/officeart/2005/8/layout/hList1"/>
    <dgm:cxn modelId="{7F627BAA-0FB3-480D-9541-30A1CA20E8A0}" srcId="{0549143A-02D4-414C-A1CA-7D9F1F10BE3E}" destId="{67FF1DEC-F4FD-4960-896F-312676F0457F}" srcOrd="2" destOrd="0" parTransId="{DFD82D8E-B3F4-4550-A478-77C238B2B6BF}" sibTransId="{2BF797E9-5DB9-45CB-92D1-B667C2B4460D}"/>
    <dgm:cxn modelId="{16EA9AAB-2496-4A67-9788-5368F1EEB5A3}" type="presOf" srcId="{67FF1DEC-F4FD-4960-896F-312676F0457F}" destId="{9C10309C-2C69-4416-8FAE-9D5F4A1A6313}" srcOrd="0" destOrd="2" presId="urn:microsoft.com/office/officeart/2005/8/layout/hList1"/>
    <dgm:cxn modelId="{84CCACAD-870C-4054-8B01-A876A1E0082D}" srcId="{D1F38C57-4213-4CDD-8F8F-BF5CC3BEF1E9}" destId="{CE6799A6-6FB2-42C4-9B84-277F65FACA29}" srcOrd="2" destOrd="0" parTransId="{611702C6-4BC7-4AF9-9FBF-3D49D7FB181C}" sibTransId="{130580B0-D2F4-49D6-9F6A-1ABAC1259A3E}"/>
    <dgm:cxn modelId="{9D4E0CB6-9B12-4213-9923-0FDF83B1BA14}" type="presOf" srcId="{D92FEE5E-840D-4A6F-A13F-D941090E6BD1}" destId="{9C10309C-2C69-4416-8FAE-9D5F4A1A6313}" srcOrd="0" destOrd="4" presId="urn:microsoft.com/office/officeart/2005/8/layout/hList1"/>
    <dgm:cxn modelId="{88CD0EBC-8EB6-4D11-8401-4EA058E904C3}" srcId="{D3B2CA09-3A42-4A41-AA9B-BBF208BCB57D}" destId="{849B3F81-7184-4EEA-9AB7-10793BFC2916}" srcOrd="2" destOrd="0" parTransId="{EDC3E18C-7B8F-46DF-8E92-04A34055C385}" sibTransId="{06922FC3-C12B-48F5-9345-D676A1C4AF31}"/>
    <dgm:cxn modelId="{894978BD-F1BC-4B83-8095-709FBC4DC13B}" srcId="{0549143A-02D4-414C-A1CA-7D9F1F10BE3E}" destId="{29EE1012-BE51-4047-AAB9-263A039F56BA}" srcOrd="5" destOrd="0" parTransId="{D457B239-E8DC-414F-AF3F-205F77D01402}" sibTransId="{1152340F-2387-4828-8E7B-32276EE5CD62}"/>
    <dgm:cxn modelId="{F72D89BF-B3FA-4E7F-9D2D-01ABAF2F6AD2}" type="presOf" srcId="{933A020F-B2F8-49E4-93FD-D17593F39DB0}" destId="{F72114AD-7F12-46C3-BD26-D1D703799340}" srcOrd="0" destOrd="3" presId="urn:microsoft.com/office/officeart/2005/8/layout/hList1"/>
    <dgm:cxn modelId="{F57E27C5-23A9-4985-9157-7B557037F221}" type="presOf" srcId="{CE6799A6-6FB2-42C4-9B84-277F65FACA29}" destId="{F72114AD-7F12-46C3-BD26-D1D703799340}" srcOrd="0" destOrd="2" presId="urn:microsoft.com/office/officeart/2005/8/layout/hList1"/>
    <dgm:cxn modelId="{917697D1-9110-4709-A15E-D00371A8DE2B}" srcId="{D1F38C57-4213-4CDD-8F8F-BF5CC3BEF1E9}" destId="{D6A7A930-10F8-4D1D-AD0A-F22D5F42B0DC}" srcOrd="1" destOrd="0" parTransId="{0D7D2506-D218-4FCB-B5CD-28990327574B}" sibTransId="{FB754178-C404-4297-847D-592BB5AB260C}"/>
    <dgm:cxn modelId="{0D35CBE3-FBCE-4D36-99A2-A8116E687D1C}" type="presOf" srcId="{3D38A316-0224-4160-A053-A8B32FA01A01}" destId="{9A9D4799-1164-4C3C-93BB-DD0681287815}" srcOrd="0" destOrd="0" presId="urn:microsoft.com/office/officeart/2005/8/layout/hList1"/>
    <dgm:cxn modelId="{CF7E6DEA-B90C-442A-8BAF-38CC0EFBC95E}" srcId="{0549143A-02D4-414C-A1CA-7D9F1F10BE3E}" destId="{D92FEE5E-840D-4A6F-A13F-D941090E6BD1}" srcOrd="4" destOrd="0" parTransId="{283FBE4D-1940-46A8-BA62-B945693B5380}" sibTransId="{CB65D697-37C0-4350-A614-37F3C48D929E}"/>
    <dgm:cxn modelId="{133E2BF4-8AF7-46AA-A44D-C605BDA62966}" type="presOf" srcId="{520485E4-C49A-4C6C-8651-F3E3BCF92AFE}" destId="{7B3CDDDE-F5F8-4F57-8223-A6F473F79F19}" srcOrd="0" destOrd="0" presId="urn:microsoft.com/office/officeart/2005/8/layout/hList1"/>
    <dgm:cxn modelId="{C9E3CAF4-4385-4BF7-8C9E-002EB873C16C}" srcId="{0549143A-02D4-414C-A1CA-7D9F1F10BE3E}" destId="{7F48150A-40C3-4D70-AC23-8BF580D1129E}" srcOrd="3" destOrd="0" parTransId="{410D5CD7-5A90-48DA-B9B0-551F6ADA90C0}" sibTransId="{6614CD08-0F3D-44AA-B682-C186E704DB18}"/>
    <dgm:cxn modelId="{E8B913FD-E2A9-402B-8DC3-5653B202B469}" srcId="{520485E4-C49A-4C6C-8651-F3E3BCF92AFE}" destId="{31AFFD10-BFFC-48C3-BE94-82C247F2C127}" srcOrd="3" destOrd="0" parTransId="{28BC2CC8-EA92-407F-8059-86920CB44F5B}" sibTransId="{0DBB4E11-A16A-4469-97FC-0B9767912608}"/>
    <dgm:cxn modelId="{F204F6B0-365A-4A67-AAA6-23E513A0E84D}" type="presParOf" srcId="{0923F702-83D9-4F9A-94B5-C7F6917B634F}" destId="{3754584C-89D5-48C4-9BA3-E71EE7012D96}" srcOrd="0" destOrd="0" presId="urn:microsoft.com/office/officeart/2005/8/layout/hList1"/>
    <dgm:cxn modelId="{E3933A30-40CC-4D47-9E6F-ACD6B47FE7B0}" type="presParOf" srcId="{3754584C-89D5-48C4-9BA3-E71EE7012D96}" destId="{7B3CDDDE-F5F8-4F57-8223-A6F473F79F19}" srcOrd="0" destOrd="0" presId="urn:microsoft.com/office/officeart/2005/8/layout/hList1"/>
    <dgm:cxn modelId="{46EF1469-0D78-4C4B-90CB-491E3BDB79F3}" type="presParOf" srcId="{3754584C-89D5-48C4-9BA3-E71EE7012D96}" destId="{9A9D4799-1164-4C3C-93BB-DD0681287815}" srcOrd="1" destOrd="0" presId="urn:microsoft.com/office/officeart/2005/8/layout/hList1"/>
    <dgm:cxn modelId="{34D306AC-FF17-466A-8EA3-00E8C3723B59}" type="presParOf" srcId="{0923F702-83D9-4F9A-94B5-C7F6917B634F}" destId="{AEBC75F9-41FC-4C82-902C-E861281843BC}" srcOrd="1" destOrd="0" presId="urn:microsoft.com/office/officeart/2005/8/layout/hList1"/>
    <dgm:cxn modelId="{0EF941F8-892A-4CD6-B187-A2F9F99AA671}" type="presParOf" srcId="{0923F702-83D9-4F9A-94B5-C7F6917B634F}" destId="{2D905774-AD04-4219-A81F-B7CF970EB110}" srcOrd="2" destOrd="0" presId="urn:microsoft.com/office/officeart/2005/8/layout/hList1"/>
    <dgm:cxn modelId="{912EFB00-A00D-4F10-8276-FE465C0241D7}" type="presParOf" srcId="{2D905774-AD04-4219-A81F-B7CF970EB110}" destId="{0D288FAF-D6AE-45B6-A5CF-D2272971297E}" srcOrd="0" destOrd="0" presId="urn:microsoft.com/office/officeart/2005/8/layout/hList1"/>
    <dgm:cxn modelId="{BD963B10-E27C-41EE-A306-25DAEE624989}" type="presParOf" srcId="{2D905774-AD04-4219-A81F-B7CF970EB110}" destId="{9C10309C-2C69-4416-8FAE-9D5F4A1A6313}" srcOrd="1" destOrd="0" presId="urn:microsoft.com/office/officeart/2005/8/layout/hList1"/>
    <dgm:cxn modelId="{DFB0FEF5-A307-45EB-8423-611B01A14298}" type="presParOf" srcId="{0923F702-83D9-4F9A-94B5-C7F6917B634F}" destId="{8EF497EF-8A1C-40AB-BBDD-62FD8A722C27}" srcOrd="3" destOrd="0" presId="urn:microsoft.com/office/officeart/2005/8/layout/hList1"/>
    <dgm:cxn modelId="{9B56D020-BC91-4F12-A439-3E195ADE30DA}" type="presParOf" srcId="{0923F702-83D9-4F9A-94B5-C7F6917B634F}" destId="{6C2BD5E9-B8DD-456D-8FEF-B12F60ECC973}" srcOrd="4" destOrd="0" presId="urn:microsoft.com/office/officeart/2005/8/layout/hList1"/>
    <dgm:cxn modelId="{7A3203AD-7B6C-435A-8D4B-0EE354914EFF}" type="presParOf" srcId="{6C2BD5E9-B8DD-456D-8FEF-B12F60ECC973}" destId="{A637E649-8041-4D41-B50E-AAC81B5AC330}" srcOrd="0" destOrd="0" presId="urn:microsoft.com/office/officeart/2005/8/layout/hList1"/>
    <dgm:cxn modelId="{341BDDFB-1445-4203-A756-5F2F7CC00171}" type="presParOf" srcId="{6C2BD5E9-B8DD-456D-8FEF-B12F60ECC973}" destId="{F72114AD-7F12-46C3-BD26-D1D703799340}" srcOrd="1" destOrd="0" presId="urn:microsoft.com/office/officeart/2005/8/layout/hList1"/>
    <dgm:cxn modelId="{F21C8229-C4F6-4579-A158-46A705800F6A}" type="presParOf" srcId="{0923F702-83D9-4F9A-94B5-C7F6917B634F}" destId="{3E4BFD31-56F0-40E8-8501-07BFD85D7AF8}" srcOrd="5" destOrd="0" presId="urn:microsoft.com/office/officeart/2005/8/layout/hList1"/>
    <dgm:cxn modelId="{260C7ED8-00F3-4711-AEBD-3785D6ABF2E8}" type="presParOf" srcId="{0923F702-83D9-4F9A-94B5-C7F6917B634F}" destId="{8A92BCE3-0B7C-46F9-B852-CAC9B6081157}" srcOrd="6" destOrd="0" presId="urn:microsoft.com/office/officeart/2005/8/layout/hList1"/>
    <dgm:cxn modelId="{1CA383CD-1F68-446D-9852-0A251922DA39}" type="presParOf" srcId="{8A92BCE3-0B7C-46F9-B852-CAC9B6081157}" destId="{B8DA64DF-4813-4F36-B7FB-A08AFC52ED1D}" srcOrd="0" destOrd="0" presId="urn:microsoft.com/office/officeart/2005/8/layout/hList1"/>
    <dgm:cxn modelId="{20495F30-827A-4EE4-A2CF-57B0849C2EDB}" type="presParOf" srcId="{8A92BCE3-0B7C-46F9-B852-CAC9B6081157}" destId="{29B26A2C-A5AE-4E40-86D7-169C1AB436D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BC3CC1-E37A-4F24-A109-32792C8C0FF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A7986721-40DA-444F-A495-969D936705E1}">
      <dgm:prSet phldrT="[Text]"/>
      <dgm:spPr/>
      <dgm:t>
        <a:bodyPr/>
        <a:lstStyle/>
        <a:p>
          <a:r>
            <a:rPr lang="en-US" dirty="0"/>
            <a:t>Limited core resources </a:t>
          </a:r>
        </a:p>
      </dgm:t>
    </dgm:pt>
    <dgm:pt modelId="{CA1D095F-E54C-473C-B218-BD318F17EFCF}" type="parTrans" cxnId="{D5E054C6-9CC9-4A7E-BFE6-A13D46B33533}">
      <dgm:prSet/>
      <dgm:spPr/>
      <dgm:t>
        <a:bodyPr/>
        <a:lstStyle/>
        <a:p>
          <a:endParaRPr lang="en-US"/>
        </a:p>
      </dgm:t>
    </dgm:pt>
    <dgm:pt modelId="{F5D201A3-FC17-45BF-9EC0-8584F73776EE}" type="sibTrans" cxnId="{D5E054C6-9CC9-4A7E-BFE6-A13D46B33533}">
      <dgm:prSet/>
      <dgm:spPr/>
      <dgm:t>
        <a:bodyPr/>
        <a:lstStyle/>
        <a:p>
          <a:endParaRPr lang="en-US"/>
        </a:p>
      </dgm:t>
    </dgm:pt>
    <dgm:pt modelId="{EC1AFE98-CAF0-45F3-B5F2-4390AD347C3F}">
      <dgm:prSet phldrT="[Text]"/>
      <dgm:spPr/>
      <dgm:t>
        <a:bodyPr/>
        <a:lstStyle/>
        <a:p>
          <a:r>
            <a:rPr lang="en-US" dirty="0"/>
            <a:t>Limited non-core for coordination capacities </a:t>
          </a:r>
        </a:p>
      </dgm:t>
    </dgm:pt>
    <dgm:pt modelId="{C07538F6-626A-4B89-8BF4-FF2B832FCA4C}" type="parTrans" cxnId="{2709386C-C47F-432F-B871-2EAC3014CF3A}">
      <dgm:prSet/>
      <dgm:spPr/>
      <dgm:t>
        <a:bodyPr/>
        <a:lstStyle/>
        <a:p>
          <a:endParaRPr lang="en-US"/>
        </a:p>
      </dgm:t>
    </dgm:pt>
    <dgm:pt modelId="{408B98D5-FF41-4D19-B39B-7AB92F16014C}" type="sibTrans" cxnId="{2709386C-C47F-432F-B871-2EAC3014CF3A}">
      <dgm:prSet/>
      <dgm:spPr/>
      <dgm:t>
        <a:bodyPr/>
        <a:lstStyle/>
        <a:p>
          <a:endParaRPr lang="en-US"/>
        </a:p>
      </dgm:t>
    </dgm:pt>
    <dgm:pt modelId="{4116704F-112D-48E2-A85C-6D240A885C4B}" type="pres">
      <dgm:prSet presAssocID="{77BC3CC1-E37A-4F24-A109-32792C8C0FFA}" presName="diagram" presStyleCnt="0">
        <dgm:presLayoutVars>
          <dgm:dir/>
          <dgm:resizeHandles val="exact"/>
        </dgm:presLayoutVars>
      </dgm:prSet>
      <dgm:spPr/>
    </dgm:pt>
    <dgm:pt modelId="{6001D78A-6E5F-4F8B-9ED7-3ECA3FD7B2BE}" type="pres">
      <dgm:prSet presAssocID="{A7986721-40DA-444F-A495-969D936705E1}" presName="arrow" presStyleLbl="node1" presStyleIdx="0" presStyleCnt="2">
        <dgm:presLayoutVars>
          <dgm:bulletEnabled val="1"/>
        </dgm:presLayoutVars>
      </dgm:prSet>
      <dgm:spPr/>
    </dgm:pt>
    <dgm:pt modelId="{E6BE6B6C-9BF5-4E2F-B909-87C8F87E4237}" type="pres">
      <dgm:prSet presAssocID="{EC1AFE98-CAF0-45F3-B5F2-4390AD347C3F}" presName="arrow" presStyleLbl="node1" presStyleIdx="1" presStyleCnt="2" custRadScaleRad="55193" custRadScaleInc="1780">
        <dgm:presLayoutVars>
          <dgm:bulletEnabled val="1"/>
        </dgm:presLayoutVars>
      </dgm:prSet>
      <dgm:spPr/>
    </dgm:pt>
  </dgm:ptLst>
  <dgm:cxnLst>
    <dgm:cxn modelId="{C295C865-B669-4536-8258-B8954346F1F4}" type="presOf" srcId="{77BC3CC1-E37A-4F24-A109-32792C8C0FFA}" destId="{4116704F-112D-48E2-A85C-6D240A885C4B}" srcOrd="0" destOrd="0" presId="urn:microsoft.com/office/officeart/2005/8/layout/arrow5"/>
    <dgm:cxn modelId="{2709386C-C47F-432F-B871-2EAC3014CF3A}" srcId="{77BC3CC1-E37A-4F24-A109-32792C8C0FFA}" destId="{EC1AFE98-CAF0-45F3-B5F2-4390AD347C3F}" srcOrd="1" destOrd="0" parTransId="{C07538F6-626A-4B89-8BF4-FF2B832FCA4C}" sibTransId="{408B98D5-FF41-4D19-B39B-7AB92F16014C}"/>
    <dgm:cxn modelId="{042CA48A-A5D6-4741-AEF0-B725F561DADA}" type="presOf" srcId="{EC1AFE98-CAF0-45F3-B5F2-4390AD347C3F}" destId="{E6BE6B6C-9BF5-4E2F-B909-87C8F87E4237}" srcOrd="0" destOrd="0" presId="urn:microsoft.com/office/officeart/2005/8/layout/arrow5"/>
    <dgm:cxn modelId="{3D7900A6-E87B-4493-8F68-0F686270DB4F}" type="presOf" srcId="{A7986721-40DA-444F-A495-969D936705E1}" destId="{6001D78A-6E5F-4F8B-9ED7-3ECA3FD7B2BE}" srcOrd="0" destOrd="0" presId="urn:microsoft.com/office/officeart/2005/8/layout/arrow5"/>
    <dgm:cxn modelId="{D5E054C6-9CC9-4A7E-BFE6-A13D46B33533}" srcId="{77BC3CC1-E37A-4F24-A109-32792C8C0FFA}" destId="{A7986721-40DA-444F-A495-969D936705E1}" srcOrd="0" destOrd="0" parTransId="{CA1D095F-E54C-473C-B218-BD318F17EFCF}" sibTransId="{F5D201A3-FC17-45BF-9EC0-8584F73776EE}"/>
    <dgm:cxn modelId="{743E83AF-FE28-405E-847D-899746E5D7FB}" type="presParOf" srcId="{4116704F-112D-48E2-A85C-6D240A885C4B}" destId="{6001D78A-6E5F-4F8B-9ED7-3ECA3FD7B2BE}" srcOrd="0" destOrd="0" presId="urn:microsoft.com/office/officeart/2005/8/layout/arrow5"/>
    <dgm:cxn modelId="{F4E698DC-3D12-4143-893A-8803D1A1C5F8}" type="presParOf" srcId="{4116704F-112D-48E2-A85C-6D240A885C4B}" destId="{E6BE6B6C-9BF5-4E2F-B909-87C8F87E4237}"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6C4DAE-C260-41F8-89E7-76216B6CE80D}"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C736538A-35E9-4FAC-885F-958EED990722}">
      <dgm:prSet phldrT="[Text]"/>
      <dgm:spPr/>
      <dgm:t>
        <a:bodyPr/>
        <a:lstStyle/>
        <a:p>
          <a:r>
            <a:rPr lang="en-US" dirty="0"/>
            <a:t>Partially accepted </a:t>
          </a:r>
        </a:p>
      </dgm:t>
    </dgm:pt>
    <dgm:pt modelId="{A766CBAD-BEDA-4C30-BCED-1805027CB9FE}" type="parTrans" cxnId="{25A1D71E-B5B7-4CE5-842C-5F0DFF1ABA32}">
      <dgm:prSet/>
      <dgm:spPr/>
      <dgm:t>
        <a:bodyPr/>
        <a:lstStyle/>
        <a:p>
          <a:endParaRPr lang="en-US"/>
        </a:p>
      </dgm:t>
    </dgm:pt>
    <dgm:pt modelId="{1AC626D1-02AC-4EFF-A09B-C061DBD2102F}" type="sibTrans" cxnId="{25A1D71E-B5B7-4CE5-842C-5F0DFF1ABA32}">
      <dgm:prSet/>
      <dgm:spPr/>
      <dgm:t>
        <a:bodyPr/>
        <a:lstStyle/>
        <a:p>
          <a:endParaRPr lang="en-US"/>
        </a:p>
      </dgm:t>
    </dgm:pt>
    <dgm:pt modelId="{09A960B9-F647-47CE-A280-DBD562C1109E}">
      <dgm:prSet phldrT="[Text]"/>
      <dgm:spPr/>
      <dgm:t>
        <a:bodyPr/>
        <a:lstStyle/>
        <a:p>
          <a:r>
            <a:rPr lang="en-US" dirty="0"/>
            <a:t>Shift is contingent on  </a:t>
          </a:r>
          <a:r>
            <a:rPr lang="en-US" dirty="0">
              <a:solidFill>
                <a:schemeClr val="accent5">
                  <a:lumMod val="10000"/>
                </a:schemeClr>
              </a:solidFill>
            </a:rPr>
            <a:t>backing and funding of an accountability and coordination mechanism for UN Women in Humanitarian Action.</a:t>
          </a:r>
        </a:p>
        <a:p>
          <a:endParaRPr lang="en-US" dirty="0">
            <a:solidFill>
              <a:schemeClr val="accent5">
                <a:lumMod val="10000"/>
              </a:schemeClr>
            </a:solidFill>
          </a:endParaRPr>
        </a:p>
        <a:p>
          <a:r>
            <a:rPr lang="en-US" dirty="0">
              <a:solidFill>
                <a:schemeClr val="accent5">
                  <a:lumMod val="10000"/>
                </a:schemeClr>
              </a:solidFill>
            </a:rPr>
            <a:t>Upscale of SIDA supported strategic partnership framework which enables UNW’s implementation of SP outcome 5  </a:t>
          </a:r>
          <a:r>
            <a:rPr lang="en-US" dirty="0"/>
            <a:t>  </a:t>
          </a:r>
        </a:p>
      </dgm:t>
    </dgm:pt>
    <dgm:pt modelId="{DA2F7EE4-118D-41DC-8690-3FCA107095C1}" type="parTrans" cxnId="{5DACACDA-A14A-4BC6-8EAB-2922374536BA}">
      <dgm:prSet/>
      <dgm:spPr/>
      <dgm:t>
        <a:bodyPr/>
        <a:lstStyle/>
        <a:p>
          <a:endParaRPr lang="en-US"/>
        </a:p>
      </dgm:t>
    </dgm:pt>
    <dgm:pt modelId="{A3387562-64AA-4705-960E-A554D1AFB867}" type="sibTrans" cxnId="{5DACACDA-A14A-4BC6-8EAB-2922374536BA}">
      <dgm:prSet/>
      <dgm:spPr/>
      <dgm:t>
        <a:bodyPr/>
        <a:lstStyle/>
        <a:p>
          <a:endParaRPr lang="en-US"/>
        </a:p>
      </dgm:t>
    </dgm:pt>
    <dgm:pt modelId="{4DE9D978-D6A0-49E8-98D0-AF4974371FD0}">
      <dgm:prSet phldrT="[Text]" phldr="1"/>
      <dgm:spPr/>
      <dgm:t>
        <a:bodyPr/>
        <a:lstStyle/>
        <a:p>
          <a:endParaRPr lang="en-US"/>
        </a:p>
      </dgm:t>
    </dgm:pt>
    <dgm:pt modelId="{94CAE55B-61F4-4A5F-9B0D-A7315C4AA71F}" type="parTrans" cxnId="{A15630AA-942A-4CC6-8CBD-E0D328A9C3FB}">
      <dgm:prSet/>
      <dgm:spPr/>
      <dgm:t>
        <a:bodyPr/>
        <a:lstStyle/>
        <a:p>
          <a:endParaRPr lang="en-US"/>
        </a:p>
      </dgm:t>
    </dgm:pt>
    <dgm:pt modelId="{BA11DA25-F6FF-49CF-AFD5-C847CF9C8328}" type="sibTrans" cxnId="{A15630AA-942A-4CC6-8CBD-E0D328A9C3FB}">
      <dgm:prSet/>
      <dgm:spPr/>
      <dgm:t>
        <a:bodyPr/>
        <a:lstStyle/>
        <a:p>
          <a:endParaRPr lang="en-US"/>
        </a:p>
      </dgm:t>
    </dgm:pt>
    <dgm:pt modelId="{991C6E85-243D-4ACA-9D3E-BE6224E3A0BF}">
      <dgm:prSet phldrT="[Text]" phldr="1"/>
      <dgm:spPr/>
      <dgm:t>
        <a:bodyPr/>
        <a:lstStyle/>
        <a:p>
          <a:endParaRPr lang="en-US"/>
        </a:p>
      </dgm:t>
    </dgm:pt>
    <dgm:pt modelId="{C6C5F6DB-1991-4FAF-B450-60FBA4789240}" type="parTrans" cxnId="{90DC954D-04AF-47CA-85F2-61CBA33CF040}">
      <dgm:prSet/>
      <dgm:spPr/>
      <dgm:t>
        <a:bodyPr/>
        <a:lstStyle/>
        <a:p>
          <a:endParaRPr lang="en-US"/>
        </a:p>
      </dgm:t>
    </dgm:pt>
    <dgm:pt modelId="{124D2702-CF0A-4DAA-AD98-C8AFA5823D7F}" type="sibTrans" cxnId="{90DC954D-04AF-47CA-85F2-61CBA33CF040}">
      <dgm:prSet/>
      <dgm:spPr/>
      <dgm:t>
        <a:bodyPr/>
        <a:lstStyle/>
        <a:p>
          <a:endParaRPr lang="en-US"/>
        </a:p>
      </dgm:t>
    </dgm:pt>
    <dgm:pt modelId="{C63ACB88-E907-4E64-998E-4A6971E2AC80}">
      <dgm:prSet phldrT="[Text]" phldr="1"/>
      <dgm:spPr/>
      <dgm:t>
        <a:bodyPr/>
        <a:lstStyle/>
        <a:p>
          <a:endParaRPr lang="en-US"/>
        </a:p>
      </dgm:t>
    </dgm:pt>
    <dgm:pt modelId="{5F12423D-7FEA-48FB-9C99-7D306B32D983}" type="parTrans" cxnId="{AEF4E6F4-4C9A-4B97-8046-A4CC5E95FBC5}">
      <dgm:prSet/>
      <dgm:spPr/>
      <dgm:t>
        <a:bodyPr/>
        <a:lstStyle/>
        <a:p>
          <a:endParaRPr lang="en-US"/>
        </a:p>
      </dgm:t>
    </dgm:pt>
    <dgm:pt modelId="{F181D0F0-B7E8-40CA-B4C2-A95B07BD3CAA}" type="sibTrans" cxnId="{AEF4E6F4-4C9A-4B97-8046-A4CC5E95FBC5}">
      <dgm:prSet/>
      <dgm:spPr/>
      <dgm:t>
        <a:bodyPr/>
        <a:lstStyle/>
        <a:p>
          <a:endParaRPr lang="en-US"/>
        </a:p>
      </dgm:t>
    </dgm:pt>
    <dgm:pt modelId="{D09727CF-69F7-410B-BF90-AA61C6F1E90B}" type="pres">
      <dgm:prSet presAssocID="{A26C4DAE-C260-41F8-89E7-76216B6CE80D}" presName="Name0" presStyleCnt="0">
        <dgm:presLayoutVars>
          <dgm:dir/>
        </dgm:presLayoutVars>
      </dgm:prSet>
      <dgm:spPr/>
    </dgm:pt>
    <dgm:pt modelId="{1A82247A-8936-4CC8-8922-A2B705DF8A1C}" type="pres">
      <dgm:prSet presAssocID="{C736538A-35E9-4FAC-885F-958EED990722}" presName="withChildren" presStyleCnt="0"/>
      <dgm:spPr/>
    </dgm:pt>
    <dgm:pt modelId="{5EDF1863-7BF8-4408-8E11-F604C7398301}" type="pres">
      <dgm:prSet presAssocID="{C736538A-35E9-4FAC-885F-958EED990722}" presName="bigCircle" presStyleLbl="vennNode1" presStyleIdx="0" presStyleCnt="5" custLinFactNeighborX="-602" custLinFactNeighborY="-412"/>
      <dgm:spPr/>
    </dgm:pt>
    <dgm:pt modelId="{9C90B575-B12A-4EC2-AA5F-4684C9208CB5}" type="pres">
      <dgm:prSet presAssocID="{C736538A-35E9-4FAC-885F-958EED990722}" presName="medCircle" presStyleLbl="vennNode1" presStyleIdx="1" presStyleCnt="5"/>
      <dgm:spPr/>
    </dgm:pt>
    <dgm:pt modelId="{CDB2577A-66C4-4707-8246-DB0C3E6022B4}" type="pres">
      <dgm:prSet presAssocID="{C736538A-35E9-4FAC-885F-958EED990722}" presName="txLvl1" presStyleLbl="revTx" presStyleIdx="0" presStyleCnt="5"/>
      <dgm:spPr/>
    </dgm:pt>
    <dgm:pt modelId="{4131726F-0CB4-45D0-BB5B-FF14422A3630}" type="pres">
      <dgm:prSet presAssocID="{C736538A-35E9-4FAC-885F-958EED990722}" presName="lin" presStyleCnt="0"/>
      <dgm:spPr/>
    </dgm:pt>
    <dgm:pt modelId="{4928DB43-0B05-49DE-B81A-1DA94542E71B}" type="pres">
      <dgm:prSet presAssocID="{09A960B9-F647-47CE-A280-DBD562C1109E}" presName="txLvl2" presStyleLbl="revTx" presStyleIdx="1" presStyleCnt="5"/>
      <dgm:spPr/>
    </dgm:pt>
    <dgm:pt modelId="{5D740CFC-5142-429A-8834-00EFA993C581}" type="pres">
      <dgm:prSet presAssocID="{C736538A-35E9-4FAC-885F-958EED990722}" presName="overlap" presStyleCnt="0"/>
      <dgm:spPr/>
    </dgm:pt>
    <dgm:pt modelId="{8C03064D-92E8-4DE8-88A2-4AB75BDDF43E}" type="pres">
      <dgm:prSet presAssocID="{4DE9D978-D6A0-49E8-98D0-AF4974371FD0}" presName="withChildren" presStyleCnt="0"/>
      <dgm:spPr/>
    </dgm:pt>
    <dgm:pt modelId="{F5DB7E75-CA77-46B9-9034-0B57D768F6ED}" type="pres">
      <dgm:prSet presAssocID="{4DE9D978-D6A0-49E8-98D0-AF4974371FD0}" presName="bigCircle" presStyleLbl="vennNode1" presStyleIdx="2" presStyleCnt="5" custScaleY="53387" custLinFactX="-15114" custLinFactNeighborX="-100000" custLinFactNeighborY="-17298"/>
      <dgm:spPr/>
    </dgm:pt>
    <dgm:pt modelId="{B0ED7038-717E-4506-802C-FE2022D44F1C}" type="pres">
      <dgm:prSet presAssocID="{4DE9D978-D6A0-49E8-98D0-AF4974371FD0}" presName="medCircle" presStyleLbl="vennNode1" presStyleIdx="3" presStyleCnt="5"/>
      <dgm:spPr/>
    </dgm:pt>
    <dgm:pt modelId="{43D36B0C-E9C0-4E0D-801F-A458FBB8F348}" type="pres">
      <dgm:prSet presAssocID="{4DE9D978-D6A0-49E8-98D0-AF4974371FD0}" presName="txLvl1" presStyleLbl="revTx" presStyleIdx="2" presStyleCnt="5"/>
      <dgm:spPr/>
    </dgm:pt>
    <dgm:pt modelId="{F9930A3E-8D32-49C7-98BE-2C92B23327EB}" type="pres">
      <dgm:prSet presAssocID="{4DE9D978-D6A0-49E8-98D0-AF4974371FD0}" presName="lin" presStyleCnt="0"/>
      <dgm:spPr/>
    </dgm:pt>
    <dgm:pt modelId="{4866470E-79E7-40BA-A3F2-E1DDF0E7F580}" type="pres">
      <dgm:prSet presAssocID="{991C6E85-243D-4ACA-9D3E-BE6224E3A0BF}" presName="txLvl2" presStyleLbl="revTx" presStyleIdx="3" presStyleCnt="5"/>
      <dgm:spPr/>
    </dgm:pt>
    <dgm:pt modelId="{F940521A-45B5-46DA-AD61-5D6F72C1AA98}" type="pres">
      <dgm:prSet presAssocID="{124D2702-CF0A-4DAA-AD98-C8AFA5823D7F}" presName="smCircle" presStyleLbl="vennNode1" presStyleIdx="4" presStyleCnt="5"/>
      <dgm:spPr/>
    </dgm:pt>
    <dgm:pt modelId="{ED6CC990-9495-404E-90F1-ABC3E78F1215}" type="pres">
      <dgm:prSet presAssocID="{C63ACB88-E907-4E64-998E-4A6971E2AC80}" presName="txLvl2" presStyleLbl="revTx" presStyleIdx="4" presStyleCnt="5"/>
      <dgm:spPr/>
    </dgm:pt>
  </dgm:ptLst>
  <dgm:cxnLst>
    <dgm:cxn modelId="{653EC902-E783-4471-8325-B3FF086BEA0D}" type="presOf" srcId="{4DE9D978-D6A0-49E8-98D0-AF4974371FD0}" destId="{43D36B0C-E9C0-4E0D-801F-A458FBB8F348}" srcOrd="0" destOrd="0" presId="urn:microsoft.com/office/officeart/2008/layout/VerticalCircleList"/>
    <dgm:cxn modelId="{CB868C1B-1A86-405D-9533-00AE9DC7BAA3}" type="presOf" srcId="{991C6E85-243D-4ACA-9D3E-BE6224E3A0BF}" destId="{4866470E-79E7-40BA-A3F2-E1DDF0E7F580}" srcOrd="0" destOrd="0" presId="urn:microsoft.com/office/officeart/2008/layout/VerticalCircleList"/>
    <dgm:cxn modelId="{25A1D71E-B5B7-4CE5-842C-5F0DFF1ABA32}" srcId="{A26C4DAE-C260-41F8-89E7-76216B6CE80D}" destId="{C736538A-35E9-4FAC-885F-958EED990722}" srcOrd="0" destOrd="0" parTransId="{A766CBAD-BEDA-4C30-BCED-1805027CB9FE}" sibTransId="{1AC626D1-02AC-4EFF-A09B-C061DBD2102F}"/>
    <dgm:cxn modelId="{3EA0FB28-D55E-4C56-9204-FF58CADD1B24}" type="presOf" srcId="{09A960B9-F647-47CE-A280-DBD562C1109E}" destId="{4928DB43-0B05-49DE-B81A-1DA94542E71B}" srcOrd="0" destOrd="0" presId="urn:microsoft.com/office/officeart/2008/layout/VerticalCircleList"/>
    <dgm:cxn modelId="{51673F62-5253-42FA-A8B2-176854C1EC56}" type="presOf" srcId="{A26C4DAE-C260-41F8-89E7-76216B6CE80D}" destId="{D09727CF-69F7-410B-BF90-AA61C6F1E90B}" srcOrd="0" destOrd="0" presId="urn:microsoft.com/office/officeart/2008/layout/VerticalCircleList"/>
    <dgm:cxn modelId="{90DC954D-04AF-47CA-85F2-61CBA33CF040}" srcId="{4DE9D978-D6A0-49E8-98D0-AF4974371FD0}" destId="{991C6E85-243D-4ACA-9D3E-BE6224E3A0BF}" srcOrd="0" destOrd="0" parTransId="{C6C5F6DB-1991-4FAF-B450-60FBA4789240}" sibTransId="{124D2702-CF0A-4DAA-AD98-C8AFA5823D7F}"/>
    <dgm:cxn modelId="{F7B90E77-415D-494E-ABE2-CBCC4F206375}" type="presOf" srcId="{C63ACB88-E907-4E64-998E-4A6971E2AC80}" destId="{ED6CC990-9495-404E-90F1-ABC3E78F1215}" srcOrd="0" destOrd="0" presId="urn:microsoft.com/office/officeart/2008/layout/VerticalCircleList"/>
    <dgm:cxn modelId="{136717AA-8951-46B1-9426-53B60ED37BC0}" type="presOf" srcId="{C736538A-35E9-4FAC-885F-958EED990722}" destId="{CDB2577A-66C4-4707-8246-DB0C3E6022B4}" srcOrd="0" destOrd="0" presId="urn:microsoft.com/office/officeart/2008/layout/VerticalCircleList"/>
    <dgm:cxn modelId="{A15630AA-942A-4CC6-8CBD-E0D328A9C3FB}" srcId="{A26C4DAE-C260-41F8-89E7-76216B6CE80D}" destId="{4DE9D978-D6A0-49E8-98D0-AF4974371FD0}" srcOrd="1" destOrd="0" parTransId="{94CAE55B-61F4-4A5F-9B0D-A7315C4AA71F}" sibTransId="{BA11DA25-F6FF-49CF-AFD5-C847CF9C8328}"/>
    <dgm:cxn modelId="{5DACACDA-A14A-4BC6-8EAB-2922374536BA}" srcId="{C736538A-35E9-4FAC-885F-958EED990722}" destId="{09A960B9-F647-47CE-A280-DBD562C1109E}" srcOrd="0" destOrd="0" parTransId="{DA2F7EE4-118D-41DC-8690-3FCA107095C1}" sibTransId="{A3387562-64AA-4705-960E-A554D1AFB867}"/>
    <dgm:cxn modelId="{AEF4E6F4-4C9A-4B97-8046-A4CC5E95FBC5}" srcId="{4DE9D978-D6A0-49E8-98D0-AF4974371FD0}" destId="{C63ACB88-E907-4E64-998E-4A6971E2AC80}" srcOrd="1" destOrd="0" parTransId="{5F12423D-7FEA-48FB-9C99-7D306B32D983}" sibTransId="{F181D0F0-B7E8-40CA-B4C2-A95B07BD3CAA}"/>
    <dgm:cxn modelId="{13BFA4CB-938F-4E42-8DB8-E4A5AC34B699}" type="presParOf" srcId="{D09727CF-69F7-410B-BF90-AA61C6F1E90B}" destId="{1A82247A-8936-4CC8-8922-A2B705DF8A1C}" srcOrd="0" destOrd="0" presId="urn:microsoft.com/office/officeart/2008/layout/VerticalCircleList"/>
    <dgm:cxn modelId="{1767CA52-EC04-4D12-B028-453E8B19D0A8}" type="presParOf" srcId="{1A82247A-8936-4CC8-8922-A2B705DF8A1C}" destId="{5EDF1863-7BF8-4408-8E11-F604C7398301}" srcOrd="0" destOrd="0" presId="urn:microsoft.com/office/officeart/2008/layout/VerticalCircleList"/>
    <dgm:cxn modelId="{4D050D27-3A7F-4290-A410-0A261BB73BBB}" type="presParOf" srcId="{1A82247A-8936-4CC8-8922-A2B705DF8A1C}" destId="{9C90B575-B12A-4EC2-AA5F-4684C9208CB5}" srcOrd="1" destOrd="0" presId="urn:microsoft.com/office/officeart/2008/layout/VerticalCircleList"/>
    <dgm:cxn modelId="{DFFA37D5-F0BA-4083-B671-8A51B5E088FC}" type="presParOf" srcId="{1A82247A-8936-4CC8-8922-A2B705DF8A1C}" destId="{CDB2577A-66C4-4707-8246-DB0C3E6022B4}" srcOrd="2" destOrd="0" presId="urn:microsoft.com/office/officeart/2008/layout/VerticalCircleList"/>
    <dgm:cxn modelId="{228A9FBD-6B03-4A3D-A5FA-33E13B7E43F6}" type="presParOf" srcId="{1A82247A-8936-4CC8-8922-A2B705DF8A1C}" destId="{4131726F-0CB4-45D0-BB5B-FF14422A3630}" srcOrd="3" destOrd="0" presId="urn:microsoft.com/office/officeart/2008/layout/VerticalCircleList"/>
    <dgm:cxn modelId="{677055FA-9A98-4A2C-9A59-07146345695D}" type="presParOf" srcId="{4131726F-0CB4-45D0-BB5B-FF14422A3630}" destId="{4928DB43-0B05-49DE-B81A-1DA94542E71B}" srcOrd="0" destOrd="0" presId="urn:microsoft.com/office/officeart/2008/layout/VerticalCircleList"/>
    <dgm:cxn modelId="{AEB4D3E7-48B3-4DEA-A935-F9D24B883637}" type="presParOf" srcId="{D09727CF-69F7-410B-BF90-AA61C6F1E90B}" destId="{5D740CFC-5142-429A-8834-00EFA993C581}" srcOrd="1" destOrd="0" presId="urn:microsoft.com/office/officeart/2008/layout/VerticalCircleList"/>
    <dgm:cxn modelId="{0871C139-6BD7-4B7F-BEA0-2E4660295994}" type="presParOf" srcId="{D09727CF-69F7-410B-BF90-AA61C6F1E90B}" destId="{8C03064D-92E8-4DE8-88A2-4AB75BDDF43E}" srcOrd="2" destOrd="0" presId="urn:microsoft.com/office/officeart/2008/layout/VerticalCircleList"/>
    <dgm:cxn modelId="{82C0CE56-831F-484D-96B0-479A95963D00}" type="presParOf" srcId="{8C03064D-92E8-4DE8-88A2-4AB75BDDF43E}" destId="{F5DB7E75-CA77-46B9-9034-0B57D768F6ED}" srcOrd="0" destOrd="0" presId="urn:microsoft.com/office/officeart/2008/layout/VerticalCircleList"/>
    <dgm:cxn modelId="{A7F3E07A-AC40-4AE7-963B-6DF081028BAA}" type="presParOf" srcId="{8C03064D-92E8-4DE8-88A2-4AB75BDDF43E}" destId="{B0ED7038-717E-4506-802C-FE2022D44F1C}" srcOrd="1" destOrd="0" presId="urn:microsoft.com/office/officeart/2008/layout/VerticalCircleList"/>
    <dgm:cxn modelId="{5777EB8B-D8A5-48BA-8F57-0658E2E98AFC}" type="presParOf" srcId="{8C03064D-92E8-4DE8-88A2-4AB75BDDF43E}" destId="{43D36B0C-E9C0-4E0D-801F-A458FBB8F348}" srcOrd="2" destOrd="0" presId="urn:microsoft.com/office/officeart/2008/layout/VerticalCircleList"/>
    <dgm:cxn modelId="{A1B2F539-D51D-477E-957E-E8EE3D4CB1D9}" type="presParOf" srcId="{8C03064D-92E8-4DE8-88A2-4AB75BDDF43E}" destId="{F9930A3E-8D32-49C7-98BE-2C92B23327EB}" srcOrd="3" destOrd="0" presId="urn:microsoft.com/office/officeart/2008/layout/VerticalCircleList"/>
    <dgm:cxn modelId="{D27D8351-BE69-44DE-A492-16534C933345}" type="presParOf" srcId="{F9930A3E-8D32-49C7-98BE-2C92B23327EB}" destId="{4866470E-79E7-40BA-A3F2-E1DDF0E7F580}" srcOrd="0" destOrd="0" presId="urn:microsoft.com/office/officeart/2008/layout/VerticalCircleList"/>
    <dgm:cxn modelId="{776E2FD3-5A8D-4774-A0F0-F9A709BC57FF}" type="presParOf" srcId="{F9930A3E-8D32-49C7-98BE-2C92B23327EB}" destId="{F940521A-45B5-46DA-AD61-5D6F72C1AA98}" srcOrd="1" destOrd="0" presId="urn:microsoft.com/office/officeart/2008/layout/VerticalCircleList"/>
    <dgm:cxn modelId="{32EED8E0-AA96-4B3A-B9F8-D3EF5CB0425A}" type="presParOf" srcId="{F9930A3E-8D32-49C7-98BE-2C92B23327EB}" destId="{ED6CC990-9495-404E-90F1-ABC3E78F1215}"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8A1D0D-A833-4265-937D-8687CBBED2A8}"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0201AF19-F3DC-40AB-9A22-C75011B1F460}">
      <dgm:prSet custT="1"/>
      <dgm:spPr/>
      <dgm:t>
        <a:bodyPr/>
        <a:lstStyle/>
        <a:p>
          <a:r>
            <a:rPr lang="en-US" sz="1600" b="1" dirty="0">
              <a:solidFill>
                <a:schemeClr val="tx1"/>
              </a:solidFill>
            </a:rPr>
            <a:t>Sustain</a:t>
          </a:r>
          <a:r>
            <a:rPr lang="en-US" sz="1200" dirty="0"/>
            <a:t> </a:t>
          </a:r>
          <a:r>
            <a:rPr lang="en-US" sz="1400" dirty="0"/>
            <a:t>global engagement of UN Women in humanitarian and crisis related normative, policy and coordination mechanisms to promote accountability to GEEWG in humanitarian and recovery efforts</a:t>
          </a:r>
        </a:p>
      </dgm:t>
    </dgm:pt>
    <dgm:pt modelId="{6D472D51-A47E-43FF-A8A5-3234ABCD1353}" type="parTrans" cxnId="{544BE21A-7949-4149-A850-3E2D31A76638}">
      <dgm:prSet/>
      <dgm:spPr/>
      <dgm:t>
        <a:bodyPr/>
        <a:lstStyle/>
        <a:p>
          <a:endParaRPr lang="en-US"/>
        </a:p>
      </dgm:t>
    </dgm:pt>
    <dgm:pt modelId="{345F3A3C-69A5-4FF9-9E4D-722FBC4D8B76}" type="sibTrans" cxnId="{544BE21A-7949-4149-A850-3E2D31A76638}">
      <dgm:prSet/>
      <dgm:spPr/>
      <dgm:t>
        <a:bodyPr/>
        <a:lstStyle/>
        <a:p>
          <a:endParaRPr lang="en-US"/>
        </a:p>
      </dgm:t>
    </dgm:pt>
    <dgm:pt modelId="{FCC69332-1DD3-4451-B144-6702FF8E3F11}">
      <dgm:prSet custT="1"/>
      <dgm:spPr/>
      <dgm:t>
        <a:bodyPr/>
        <a:lstStyle/>
        <a:p>
          <a:r>
            <a:rPr lang="en-US" sz="1600" b="1" dirty="0">
              <a:solidFill>
                <a:schemeClr val="tx1"/>
              </a:solidFill>
            </a:rPr>
            <a:t>Link</a:t>
          </a:r>
          <a:r>
            <a:rPr lang="en-US" sz="1200" dirty="0"/>
            <a:t> </a:t>
          </a:r>
          <a:r>
            <a:rPr lang="en-US" sz="1400" dirty="0"/>
            <a:t>global policy and coordination strengths with country level efforts  to bridge gaps between commitments and implementation in coordination and response planning. </a:t>
          </a:r>
        </a:p>
      </dgm:t>
    </dgm:pt>
    <dgm:pt modelId="{8A3025BD-3929-4C4C-B8ED-98BBD901398B}" type="parTrans" cxnId="{8191DCAD-ECE5-43C6-B9BD-5583CCE2F67F}">
      <dgm:prSet/>
      <dgm:spPr/>
      <dgm:t>
        <a:bodyPr/>
        <a:lstStyle/>
        <a:p>
          <a:endParaRPr lang="en-US"/>
        </a:p>
      </dgm:t>
    </dgm:pt>
    <dgm:pt modelId="{C42352D0-1A29-42E2-9139-1F8FFF754FCA}" type="sibTrans" cxnId="{8191DCAD-ECE5-43C6-B9BD-5583CCE2F67F}">
      <dgm:prSet/>
      <dgm:spPr/>
      <dgm:t>
        <a:bodyPr/>
        <a:lstStyle/>
        <a:p>
          <a:endParaRPr lang="en-US"/>
        </a:p>
      </dgm:t>
    </dgm:pt>
    <dgm:pt modelId="{17591FF0-2F59-4D8A-84E8-D57E1EA451FF}">
      <dgm:prSet custT="1"/>
      <dgm:spPr/>
      <dgm:t>
        <a:bodyPr/>
        <a:lstStyle/>
        <a:p>
          <a:r>
            <a:rPr lang="en-US" sz="1400" b="1" dirty="0">
              <a:solidFill>
                <a:schemeClr val="tx1"/>
              </a:solidFill>
            </a:rPr>
            <a:t>Consolidate</a:t>
          </a:r>
          <a:r>
            <a:rPr lang="en-US" sz="1200" dirty="0"/>
            <a:t> </a:t>
          </a:r>
          <a:r>
            <a:rPr lang="en-US" sz="1400" dirty="0"/>
            <a:t>and leverage UN Women catalytic and transformative approach (hum-dev nexus) to maximize gender outcomes of the system at large.</a:t>
          </a:r>
        </a:p>
      </dgm:t>
    </dgm:pt>
    <dgm:pt modelId="{6BFC93B2-1248-4468-85B7-C23FCB9C11A8}" type="parTrans" cxnId="{DFE62A68-B443-4321-9B88-B4B1C56A6A7E}">
      <dgm:prSet/>
      <dgm:spPr/>
      <dgm:t>
        <a:bodyPr/>
        <a:lstStyle/>
        <a:p>
          <a:endParaRPr lang="en-US"/>
        </a:p>
      </dgm:t>
    </dgm:pt>
    <dgm:pt modelId="{0ADC9A72-4104-4FD7-9D0D-9F296A223A12}" type="sibTrans" cxnId="{DFE62A68-B443-4321-9B88-B4B1C56A6A7E}">
      <dgm:prSet/>
      <dgm:spPr/>
      <dgm:t>
        <a:bodyPr/>
        <a:lstStyle/>
        <a:p>
          <a:endParaRPr lang="en-US"/>
        </a:p>
      </dgm:t>
    </dgm:pt>
    <dgm:pt modelId="{1FE6C117-82A4-48E8-8850-6E0BE2B421E1}">
      <dgm:prSet custT="1"/>
      <dgm:spPr/>
      <dgm:t>
        <a:bodyPr/>
        <a:lstStyle/>
        <a:p>
          <a:r>
            <a:rPr lang="en-US" sz="1600" b="1" dirty="0">
              <a:solidFill>
                <a:schemeClr val="tx1"/>
              </a:solidFill>
            </a:rPr>
            <a:t>Focus</a:t>
          </a:r>
          <a:r>
            <a:rPr lang="en-US" sz="1200" dirty="0"/>
            <a:t> </a:t>
          </a:r>
          <a:r>
            <a:rPr lang="en-US" sz="1400" dirty="0"/>
            <a:t>in fewer number of countries to reach scale and higher impact, continue to be the global advocate and supporter of localization and women’s leadership in humanitarian action and DRR</a:t>
          </a:r>
        </a:p>
      </dgm:t>
    </dgm:pt>
    <dgm:pt modelId="{A739F9E2-222C-4449-AFF5-3E4CE9AA63C7}" type="parTrans" cxnId="{350163A0-3344-4796-AC0F-9C50E52CA9F7}">
      <dgm:prSet/>
      <dgm:spPr/>
      <dgm:t>
        <a:bodyPr/>
        <a:lstStyle/>
        <a:p>
          <a:endParaRPr lang="en-US"/>
        </a:p>
      </dgm:t>
    </dgm:pt>
    <dgm:pt modelId="{4DEFC515-6D19-42BF-AB48-A7E924DB7428}" type="sibTrans" cxnId="{350163A0-3344-4796-AC0F-9C50E52CA9F7}">
      <dgm:prSet/>
      <dgm:spPr/>
      <dgm:t>
        <a:bodyPr/>
        <a:lstStyle/>
        <a:p>
          <a:endParaRPr lang="en-US"/>
        </a:p>
      </dgm:t>
    </dgm:pt>
    <dgm:pt modelId="{1D8D7DE9-72FF-48B9-85DF-1EBD625B1001}">
      <dgm:prSet custT="1"/>
      <dgm:spPr/>
      <dgm:t>
        <a:bodyPr/>
        <a:lstStyle/>
        <a:p>
          <a:r>
            <a:rPr lang="en-US" sz="1600" b="1" dirty="0">
              <a:solidFill>
                <a:schemeClr val="tx1"/>
              </a:solidFill>
            </a:rPr>
            <a:t>Strengthen </a:t>
          </a:r>
          <a:r>
            <a:rPr lang="en-US" sz="1400" b="0" dirty="0">
              <a:solidFill>
                <a:schemeClr val="bg1"/>
              </a:solidFill>
            </a:rPr>
            <a:t>partnership</a:t>
          </a:r>
          <a:r>
            <a:rPr lang="en-US" sz="1600" b="1" dirty="0">
              <a:solidFill>
                <a:schemeClr val="tx1"/>
              </a:solidFill>
            </a:rPr>
            <a:t> </a:t>
          </a:r>
          <a:r>
            <a:rPr lang="en-US" sz="1400" b="0" dirty="0">
              <a:solidFill>
                <a:schemeClr val="bg1"/>
              </a:solidFill>
            </a:rPr>
            <a:t>to maximize impact through system wide response and joint action at global, regional and country level.  </a:t>
          </a:r>
        </a:p>
      </dgm:t>
    </dgm:pt>
    <dgm:pt modelId="{4EC2B069-AAAB-4796-8A44-258ABBADEA6C}" type="parTrans" cxnId="{DFDE7988-BD8C-4296-859C-1BB934F6CF76}">
      <dgm:prSet/>
      <dgm:spPr/>
      <dgm:t>
        <a:bodyPr/>
        <a:lstStyle/>
        <a:p>
          <a:endParaRPr lang="en-US"/>
        </a:p>
      </dgm:t>
    </dgm:pt>
    <dgm:pt modelId="{B3FE0C09-6C47-4CB5-8884-1430CB8510A7}" type="sibTrans" cxnId="{DFDE7988-BD8C-4296-859C-1BB934F6CF76}">
      <dgm:prSet/>
      <dgm:spPr/>
      <dgm:t>
        <a:bodyPr/>
        <a:lstStyle/>
        <a:p>
          <a:endParaRPr lang="en-US"/>
        </a:p>
      </dgm:t>
    </dgm:pt>
    <dgm:pt modelId="{3A230670-DF81-430E-ADBB-72DAA7D1D778}">
      <dgm:prSet custT="1"/>
      <dgm:spPr/>
      <dgm:t>
        <a:bodyPr/>
        <a:lstStyle/>
        <a:p>
          <a:r>
            <a:rPr lang="en-US" sz="1600" b="1" dirty="0">
              <a:solidFill>
                <a:schemeClr val="tx1"/>
              </a:solidFill>
            </a:rPr>
            <a:t>Align</a:t>
          </a:r>
          <a:r>
            <a:rPr lang="en-US" sz="1900" dirty="0"/>
            <a:t> </a:t>
          </a:r>
          <a:r>
            <a:rPr lang="en-US" sz="1400" dirty="0">
              <a:solidFill>
                <a:schemeClr val="bg1"/>
              </a:solidFill>
            </a:rPr>
            <a:t>strategy, structure, capacities and action with further support from donor base</a:t>
          </a:r>
        </a:p>
      </dgm:t>
    </dgm:pt>
    <dgm:pt modelId="{9BDDF1C2-7DFB-4367-A00B-2E9FB103F6A7}" type="parTrans" cxnId="{3040ABE5-7080-4CC7-B708-288EBD25CEB2}">
      <dgm:prSet/>
      <dgm:spPr/>
      <dgm:t>
        <a:bodyPr/>
        <a:lstStyle/>
        <a:p>
          <a:endParaRPr lang="en-US"/>
        </a:p>
      </dgm:t>
    </dgm:pt>
    <dgm:pt modelId="{DA39630D-BFFD-4CEC-8259-3D10677B6FA2}" type="sibTrans" cxnId="{3040ABE5-7080-4CC7-B708-288EBD25CEB2}">
      <dgm:prSet/>
      <dgm:spPr/>
      <dgm:t>
        <a:bodyPr/>
        <a:lstStyle/>
        <a:p>
          <a:endParaRPr lang="en-US"/>
        </a:p>
      </dgm:t>
    </dgm:pt>
    <dgm:pt modelId="{80101629-BD78-4114-A117-7612A038A9DB}" type="pres">
      <dgm:prSet presAssocID="{518A1D0D-A833-4265-937D-8687CBBED2A8}" presName="Name0" presStyleCnt="0">
        <dgm:presLayoutVars>
          <dgm:chMax val="7"/>
          <dgm:chPref val="7"/>
          <dgm:dir/>
        </dgm:presLayoutVars>
      </dgm:prSet>
      <dgm:spPr/>
    </dgm:pt>
    <dgm:pt modelId="{9A176182-01D5-48CC-B45F-DA93F8729963}" type="pres">
      <dgm:prSet presAssocID="{518A1D0D-A833-4265-937D-8687CBBED2A8}" presName="Name1" presStyleCnt="0"/>
      <dgm:spPr/>
    </dgm:pt>
    <dgm:pt modelId="{184A576D-F41D-45EF-B7B7-8D44FCB8AD99}" type="pres">
      <dgm:prSet presAssocID="{518A1D0D-A833-4265-937D-8687CBBED2A8}" presName="cycle" presStyleCnt="0"/>
      <dgm:spPr/>
    </dgm:pt>
    <dgm:pt modelId="{BA5FB930-2B07-411C-B55C-F2191CC27EFC}" type="pres">
      <dgm:prSet presAssocID="{518A1D0D-A833-4265-937D-8687CBBED2A8}" presName="srcNode" presStyleLbl="node1" presStyleIdx="0" presStyleCnt="6"/>
      <dgm:spPr/>
    </dgm:pt>
    <dgm:pt modelId="{2FD8FA22-C481-4D83-A546-F80A90A3669A}" type="pres">
      <dgm:prSet presAssocID="{518A1D0D-A833-4265-937D-8687CBBED2A8}" presName="conn" presStyleLbl="parChTrans1D2" presStyleIdx="0" presStyleCnt="1"/>
      <dgm:spPr/>
    </dgm:pt>
    <dgm:pt modelId="{F463B1F2-7F6A-4A3C-B84B-017ECF1C5874}" type="pres">
      <dgm:prSet presAssocID="{518A1D0D-A833-4265-937D-8687CBBED2A8}" presName="extraNode" presStyleLbl="node1" presStyleIdx="0" presStyleCnt="6"/>
      <dgm:spPr/>
    </dgm:pt>
    <dgm:pt modelId="{D03A1379-9C93-48B0-AD81-CF81AAE2D4D9}" type="pres">
      <dgm:prSet presAssocID="{518A1D0D-A833-4265-937D-8687CBBED2A8}" presName="dstNode" presStyleLbl="node1" presStyleIdx="0" presStyleCnt="6"/>
      <dgm:spPr/>
    </dgm:pt>
    <dgm:pt modelId="{EE3820D7-06F9-4DCA-9A06-B1B4FC366E68}" type="pres">
      <dgm:prSet presAssocID="{0201AF19-F3DC-40AB-9A22-C75011B1F460}" presName="text_1" presStyleLbl="node1" presStyleIdx="0" presStyleCnt="6">
        <dgm:presLayoutVars>
          <dgm:bulletEnabled val="1"/>
        </dgm:presLayoutVars>
      </dgm:prSet>
      <dgm:spPr/>
    </dgm:pt>
    <dgm:pt modelId="{B88B6784-22A3-43FA-9162-44159898C209}" type="pres">
      <dgm:prSet presAssocID="{0201AF19-F3DC-40AB-9A22-C75011B1F460}" presName="accent_1" presStyleCnt="0"/>
      <dgm:spPr/>
    </dgm:pt>
    <dgm:pt modelId="{1E0F4117-66FF-462C-8440-E5A0F063FD70}" type="pres">
      <dgm:prSet presAssocID="{0201AF19-F3DC-40AB-9A22-C75011B1F460}" presName="accentRepeatNode" presStyleLbl="solidFgAcc1" presStyleIdx="0" presStyleCnt="6"/>
      <dgm:spPr/>
    </dgm:pt>
    <dgm:pt modelId="{B0D67A83-B132-453C-817F-0A7C0F8E218A}" type="pres">
      <dgm:prSet presAssocID="{FCC69332-1DD3-4451-B144-6702FF8E3F11}" presName="text_2" presStyleLbl="node1" presStyleIdx="1" presStyleCnt="6">
        <dgm:presLayoutVars>
          <dgm:bulletEnabled val="1"/>
        </dgm:presLayoutVars>
      </dgm:prSet>
      <dgm:spPr/>
    </dgm:pt>
    <dgm:pt modelId="{AB57ECAD-6C35-4BE2-AD17-1A3A6506ED8F}" type="pres">
      <dgm:prSet presAssocID="{FCC69332-1DD3-4451-B144-6702FF8E3F11}" presName="accent_2" presStyleCnt="0"/>
      <dgm:spPr/>
    </dgm:pt>
    <dgm:pt modelId="{AE9873F0-3F26-4A48-BA42-43228C34772B}" type="pres">
      <dgm:prSet presAssocID="{FCC69332-1DD3-4451-B144-6702FF8E3F11}" presName="accentRepeatNode" presStyleLbl="solidFgAcc1" presStyleIdx="1" presStyleCnt="6"/>
      <dgm:spPr/>
    </dgm:pt>
    <dgm:pt modelId="{A68BF967-811A-421D-9A13-8078B2F38ABD}" type="pres">
      <dgm:prSet presAssocID="{17591FF0-2F59-4D8A-84E8-D57E1EA451FF}" presName="text_3" presStyleLbl="node1" presStyleIdx="2" presStyleCnt="6">
        <dgm:presLayoutVars>
          <dgm:bulletEnabled val="1"/>
        </dgm:presLayoutVars>
      </dgm:prSet>
      <dgm:spPr/>
    </dgm:pt>
    <dgm:pt modelId="{34E49DBC-99F5-493F-9A54-2AC592680EC3}" type="pres">
      <dgm:prSet presAssocID="{17591FF0-2F59-4D8A-84E8-D57E1EA451FF}" presName="accent_3" presStyleCnt="0"/>
      <dgm:spPr/>
    </dgm:pt>
    <dgm:pt modelId="{5E4446D1-2AE8-4961-AA4C-FF703925F14C}" type="pres">
      <dgm:prSet presAssocID="{17591FF0-2F59-4D8A-84E8-D57E1EA451FF}" presName="accentRepeatNode" presStyleLbl="solidFgAcc1" presStyleIdx="2" presStyleCnt="6"/>
      <dgm:spPr/>
    </dgm:pt>
    <dgm:pt modelId="{CC155B10-1FB6-4D7A-BAE4-AF2F48A25033}" type="pres">
      <dgm:prSet presAssocID="{1FE6C117-82A4-48E8-8850-6E0BE2B421E1}" presName="text_4" presStyleLbl="node1" presStyleIdx="3" presStyleCnt="6" custScaleY="126182">
        <dgm:presLayoutVars>
          <dgm:bulletEnabled val="1"/>
        </dgm:presLayoutVars>
      </dgm:prSet>
      <dgm:spPr/>
    </dgm:pt>
    <dgm:pt modelId="{D45C58AC-1719-4395-90F3-FAB7FB4DC622}" type="pres">
      <dgm:prSet presAssocID="{1FE6C117-82A4-48E8-8850-6E0BE2B421E1}" presName="accent_4" presStyleCnt="0"/>
      <dgm:spPr/>
    </dgm:pt>
    <dgm:pt modelId="{F1031240-88FD-4BAE-B5DF-1E63788CF423}" type="pres">
      <dgm:prSet presAssocID="{1FE6C117-82A4-48E8-8850-6E0BE2B421E1}" presName="accentRepeatNode" presStyleLbl="solidFgAcc1" presStyleIdx="3" presStyleCnt="6"/>
      <dgm:spPr/>
    </dgm:pt>
    <dgm:pt modelId="{A9EE56A3-AE99-4AC0-AD90-B71D6F97E782}" type="pres">
      <dgm:prSet presAssocID="{1D8D7DE9-72FF-48B9-85DF-1EBD625B1001}" presName="text_5" presStyleLbl="node1" presStyleIdx="4" presStyleCnt="6">
        <dgm:presLayoutVars>
          <dgm:bulletEnabled val="1"/>
        </dgm:presLayoutVars>
      </dgm:prSet>
      <dgm:spPr/>
    </dgm:pt>
    <dgm:pt modelId="{6834AA8B-FFA6-4BEC-BE00-7D7841057C97}" type="pres">
      <dgm:prSet presAssocID="{1D8D7DE9-72FF-48B9-85DF-1EBD625B1001}" presName="accent_5" presStyleCnt="0"/>
      <dgm:spPr/>
    </dgm:pt>
    <dgm:pt modelId="{626490DF-0E16-486A-AB3D-0C037651EF59}" type="pres">
      <dgm:prSet presAssocID="{1D8D7DE9-72FF-48B9-85DF-1EBD625B1001}" presName="accentRepeatNode" presStyleLbl="solidFgAcc1" presStyleIdx="4" presStyleCnt="6"/>
      <dgm:spPr/>
    </dgm:pt>
    <dgm:pt modelId="{1B106B6B-A19C-44C6-89EE-F809CCC48ECB}" type="pres">
      <dgm:prSet presAssocID="{3A230670-DF81-430E-ADBB-72DAA7D1D778}" presName="text_6" presStyleLbl="node1" presStyleIdx="5" presStyleCnt="6">
        <dgm:presLayoutVars>
          <dgm:bulletEnabled val="1"/>
        </dgm:presLayoutVars>
      </dgm:prSet>
      <dgm:spPr/>
    </dgm:pt>
    <dgm:pt modelId="{48F024AF-8BE9-49DF-BBE1-48FFE29113FF}" type="pres">
      <dgm:prSet presAssocID="{3A230670-DF81-430E-ADBB-72DAA7D1D778}" presName="accent_6" presStyleCnt="0"/>
      <dgm:spPr/>
    </dgm:pt>
    <dgm:pt modelId="{743BD7B2-C3A9-4BAC-A7B2-6ED5B1A70B1C}" type="pres">
      <dgm:prSet presAssocID="{3A230670-DF81-430E-ADBB-72DAA7D1D778}" presName="accentRepeatNode" presStyleLbl="solidFgAcc1" presStyleIdx="5" presStyleCnt="6"/>
      <dgm:spPr/>
    </dgm:pt>
  </dgm:ptLst>
  <dgm:cxnLst>
    <dgm:cxn modelId="{0C92EC18-3661-48A0-8EF5-CAED2FF7CBC6}" type="presOf" srcId="{3A230670-DF81-430E-ADBB-72DAA7D1D778}" destId="{1B106B6B-A19C-44C6-89EE-F809CCC48ECB}" srcOrd="0" destOrd="0" presId="urn:microsoft.com/office/officeart/2008/layout/VerticalCurvedList"/>
    <dgm:cxn modelId="{544BE21A-7949-4149-A850-3E2D31A76638}" srcId="{518A1D0D-A833-4265-937D-8687CBBED2A8}" destId="{0201AF19-F3DC-40AB-9A22-C75011B1F460}" srcOrd="0" destOrd="0" parTransId="{6D472D51-A47E-43FF-A8A5-3234ABCD1353}" sibTransId="{345F3A3C-69A5-4FF9-9E4D-722FBC4D8B76}"/>
    <dgm:cxn modelId="{D4287A34-C59B-454F-AF27-C3A0C43078DC}" type="presOf" srcId="{1D8D7DE9-72FF-48B9-85DF-1EBD625B1001}" destId="{A9EE56A3-AE99-4AC0-AD90-B71D6F97E782}" srcOrd="0" destOrd="0" presId="urn:microsoft.com/office/officeart/2008/layout/VerticalCurvedList"/>
    <dgm:cxn modelId="{52AC0D36-66E0-4B99-9512-8868F1097CA6}" type="presOf" srcId="{518A1D0D-A833-4265-937D-8687CBBED2A8}" destId="{80101629-BD78-4114-A117-7612A038A9DB}" srcOrd="0" destOrd="0" presId="urn:microsoft.com/office/officeart/2008/layout/VerticalCurvedList"/>
    <dgm:cxn modelId="{DFE62A68-B443-4321-9B88-B4B1C56A6A7E}" srcId="{518A1D0D-A833-4265-937D-8687CBBED2A8}" destId="{17591FF0-2F59-4D8A-84E8-D57E1EA451FF}" srcOrd="2" destOrd="0" parTransId="{6BFC93B2-1248-4468-85B7-C23FCB9C11A8}" sibTransId="{0ADC9A72-4104-4FD7-9D0D-9F296A223A12}"/>
    <dgm:cxn modelId="{9A65916E-E3E4-4CBC-AFE3-0E6AD2C059C0}" type="presOf" srcId="{345F3A3C-69A5-4FF9-9E4D-722FBC4D8B76}" destId="{2FD8FA22-C481-4D83-A546-F80A90A3669A}" srcOrd="0" destOrd="0" presId="urn:microsoft.com/office/officeart/2008/layout/VerticalCurvedList"/>
    <dgm:cxn modelId="{E6246C88-1E14-4536-9E92-AA9F5B4B794D}" type="presOf" srcId="{1FE6C117-82A4-48E8-8850-6E0BE2B421E1}" destId="{CC155B10-1FB6-4D7A-BAE4-AF2F48A25033}" srcOrd="0" destOrd="0" presId="urn:microsoft.com/office/officeart/2008/layout/VerticalCurvedList"/>
    <dgm:cxn modelId="{DFDE7988-BD8C-4296-859C-1BB934F6CF76}" srcId="{518A1D0D-A833-4265-937D-8687CBBED2A8}" destId="{1D8D7DE9-72FF-48B9-85DF-1EBD625B1001}" srcOrd="4" destOrd="0" parTransId="{4EC2B069-AAAB-4796-8A44-258ABBADEA6C}" sibTransId="{B3FE0C09-6C47-4CB5-8884-1430CB8510A7}"/>
    <dgm:cxn modelId="{350163A0-3344-4796-AC0F-9C50E52CA9F7}" srcId="{518A1D0D-A833-4265-937D-8687CBBED2A8}" destId="{1FE6C117-82A4-48E8-8850-6E0BE2B421E1}" srcOrd="3" destOrd="0" parTransId="{A739F9E2-222C-4449-AFF5-3E4CE9AA63C7}" sibTransId="{4DEFC515-6D19-42BF-AB48-A7E924DB7428}"/>
    <dgm:cxn modelId="{8191DCAD-ECE5-43C6-B9BD-5583CCE2F67F}" srcId="{518A1D0D-A833-4265-937D-8687CBBED2A8}" destId="{FCC69332-1DD3-4451-B144-6702FF8E3F11}" srcOrd="1" destOrd="0" parTransId="{8A3025BD-3929-4C4C-B8ED-98BBD901398B}" sibTransId="{C42352D0-1A29-42E2-9139-1F8FFF754FCA}"/>
    <dgm:cxn modelId="{3040ABE5-7080-4CC7-B708-288EBD25CEB2}" srcId="{518A1D0D-A833-4265-937D-8687CBBED2A8}" destId="{3A230670-DF81-430E-ADBB-72DAA7D1D778}" srcOrd="5" destOrd="0" parTransId="{9BDDF1C2-7DFB-4367-A00B-2E9FB103F6A7}" sibTransId="{DA39630D-BFFD-4CEC-8259-3D10677B6FA2}"/>
    <dgm:cxn modelId="{D550B1EC-0615-4745-B077-F1F2F492EA6C}" type="presOf" srcId="{17591FF0-2F59-4D8A-84E8-D57E1EA451FF}" destId="{A68BF967-811A-421D-9A13-8078B2F38ABD}" srcOrd="0" destOrd="0" presId="urn:microsoft.com/office/officeart/2008/layout/VerticalCurvedList"/>
    <dgm:cxn modelId="{A27486EE-8A3E-4A94-BE31-62F7DF4A4F15}" type="presOf" srcId="{0201AF19-F3DC-40AB-9A22-C75011B1F460}" destId="{EE3820D7-06F9-4DCA-9A06-B1B4FC366E68}" srcOrd="0" destOrd="0" presId="urn:microsoft.com/office/officeart/2008/layout/VerticalCurvedList"/>
    <dgm:cxn modelId="{115EB6F0-D21B-4EDF-97B2-05B616F5559C}" type="presOf" srcId="{FCC69332-1DD3-4451-B144-6702FF8E3F11}" destId="{B0D67A83-B132-453C-817F-0A7C0F8E218A}" srcOrd="0" destOrd="0" presId="urn:microsoft.com/office/officeart/2008/layout/VerticalCurvedList"/>
    <dgm:cxn modelId="{824EC787-884E-469B-AEEB-1716B3E7A733}" type="presParOf" srcId="{80101629-BD78-4114-A117-7612A038A9DB}" destId="{9A176182-01D5-48CC-B45F-DA93F8729963}" srcOrd="0" destOrd="0" presId="urn:microsoft.com/office/officeart/2008/layout/VerticalCurvedList"/>
    <dgm:cxn modelId="{F7D7C212-819A-40C7-ADD5-588FFBA3AE15}" type="presParOf" srcId="{9A176182-01D5-48CC-B45F-DA93F8729963}" destId="{184A576D-F41D-45EF-B7B7-8D44FCB8AD99}" srcOrd="0" destOrd="0" presId="urn:microsoft.com/office/officeart/2008/layout/VerticalCurvedList"/>
    <dgm:cxn modelId="{87DBF24B-F3DF-47A9-B6F1-36771EFA1561}" type="presParOf" srcId="{184A576D-F41D-45EF-B7B7-8D44FCB8AD99}" destId="{BA5FB930-2B07-411C-B55C-F2191CC27EFC}" srcOrd="0" destOrd="0" presId="urn:microsoft.com/office/officeart/2008/layout/VerticalCurvedList"/>
    <dgm:cxn modelId="{C0477B07-FD28-431D-A47D-87E4556FD06C}" type="presParOf" srcId="{184A576D-F41D-45EF-B7B7-8D44FCB8AD99}" destId="{2FD8FA22-C481-4D83-A546-F80A90A3669A}" srcOrd="1" destOrd="0" presId="urn:microsoft.com/office/officeart/2008/layout/VerticalCurvedList"/>
    <dgm:cxn modelId="{49C957E1-28E3-492B-8DA1-71F395EA9311}" type="presParOf" srcId="{184A576D-F41D-45EF-B7B7-8D44FCB8AD99}" destId="{F463B1F2-7F6A-4A3C-B84B-017ECF1C5874}" srcOrd="2" destOrd="0" presId="urn:microsoft.com/office/officeart/2008/layout/VerticalCurvedList"/>
    <dgm:cxn modelId="{30892D7F-B68C-46E9-B14C-B7DD0057E3B8}" type="presParOf" srcId="{184A576D-F41D-45EF-B7B7-8D44FCB8AD99}" destId="{D03A1379-9C93-48B0-AD81-CF81AAE2D4D9}" srcOrd="3" destOrd="0" presId="urn:microsoft.com/office/officeart/2008/layout/VerticalCurvedList"/>
    <dgm:cxn modelId="{3C54D4F6-6168-4BA6-BFC9-F6700DD3A1D1}" type="presParOf" srcId="{9A176182-01D5-48CC-B45F-DA93F8729963}" destId="{EE3820D7-06F9-4DCA-9A06-B1B4FC366E68}" srcOrd="1" destOrd="0" presId="urn:microsoft.com/office/officeart/2008/layout/VerticalCurvedList"/>
    <dgm:cxn modelId="{013BB91C-C96B-44CD-BF24-E65B8C419C1F}" type="presParOf" srcId="{9A176182-01D5-48CC-B45F-DA93F8729963}" destId="{B88B6784-22A3-43FA-9162-44159898C209}" srcOrd="2" destOrd="0" presId="urn:microsoft.com/office/officeart/2008/layout/VerticalCurvedList"/>
    <dgm:cxn modelId="{A66B59DF-2A4D-44AC-95ED-C5AFCA445573}" type="presParOf" srcId="{B88B6784-22A3-43FA-9162-44159898C209}" destId="{1E0F4117-66FF-462C-8440-E5A0F063FD70}" srcOrd="0" destOrd="0" presId="urn:microsoft.com/office/officeart/2008/layout/VerticalCurvedList"/>
    <dgm:cxn modelId="{C840945D-152E-4AA2-BFAF-65FDD376AD8A}" type="presParOf" srcId="{9A176182-01D5-48CC-B45F-DA93F8729963}" destId="{B0D67A83-B132-453C-817F-0A7C0F8E218A}" srcOrd="3" destOrd="0" presId="urn:microsoft.com/office/officeart/2008/layout/VerticalCurvedList"/>
    <dgm:cxn modelId="{4FF257C9-9676-4D92-A495-2D6AF0FFAA32}" type="presParOf" srcId="{9A176182-01D5-48CC-B45F-DA93F8729963}" destId="{AB57ECAD-6C35-4BE2-AD17-1A3A6506ED8F}" srcOrd="4" destOrd="0" presId="urn:microsoft.com/office/officeart/2008/layout/VerticalCurvedList"/>
    <dgm:cxn modelId="{0FE2FD17-8ED7-4D79-B015-50F8CC79300A}" type="presParOf" srcId="{AB57ECAD-6C35-4BE2-AD17-1A3A6506ED8F}" destId="{AE9873F0-3F26-4A48-BA42-43228C34772B}" srcOrd="0" destOrd="0" presId="urn:microsoft.com/office/officeart/2008/layout/VerticalCurvedList"/>
    <dgm:cxn modelId="{5C32B68F-26A6-4B06-BAE4-3BC7CD72AC42}" type="presParOf" srcId="{9A176182-01D5-48CC-B45F-DA93F8729963}" destId="{A68BF967-811A-421D-9A13-8078B2F38ABD}" srcOrd="5" destOrd="0" presId="urn:microsoft.com/office/officeart/2008/layout/VerticalCurvedList"/>
    <dgm:cxn modelId="{0B8398D7-11AE-4006-A111-2A93E238205B}" type="presParOf" srcId="{9A176182-01D5-48CC-B45F-DA93F8729963}" destId="{34E49DBC-99F5-493F-9A54-2AC592680EC3}" srcOrd="6" destOrd="0" presId="urn:microsoft.com/office/officeart/2008/layout/VerticalCurvedList"/>
    <dgm:cxn modelId="{B797F502-E2D6-4BED-9BC9-15A0CF1053FA}" type="presParOf" srcId="{34E49DBC-99F5-493F-9A54-2AC592680EC3}" destId="{5E4446D1-2AE8-4961-AA4C-FF703925F14C}" srcOrd="0" destOrd="0" presId="urn:microsoft.com/office/officeart/2008/layout/VerticalCurvedList"/>
    <dgm:cxn modelId="{AFDE7C63-7800-4089-AF6A-AF7589FF7AD7}" type="presParOf" srcId="{9A176182-01D5-48CC-B45F-DA93F8729963}" destId="{CC155B10-1FB6-4D7A-BAE4-AF2F48A25033}" srcOrd="7" destOrd="0" presId="urn:microsoft.com/office/officeart/2008/layout/VerticalCurvedList"/>
    <dgm:cxn modelId="{6CF862F3-0BA2-45BB-BD5D-FEE5C1F48414}" type="presParOf" srcId="{9A176182-01D5-48CC-B45F-DA93F8729963}" destId="{D45C58AC-1719-4395-90F3-FAB7FB4DC622}" srcOrd="8" destOrd="0" presId="urn:microsoft.com/office/officeart/2008/layout/VerticalCurvedList"/>
    <dgm:cxn modelId="{3E5504B9-5AC9-4676-B0DB-97ED0AC994DA}" type="presParOf" srcId="{D45C58AC-1719-4395-90F3-FAB7FB4DC622}" destId="{F1031240-88FD-4BAE-B5DF-1E63788CF423}" srcOrd="0" destOrd="0" presId="urn:microsoft.com/office/officeart/2008/layout/VerticalCurvedList"/>
    <dgm:cxn modelId="{A45586B6-183D-4597-B1A9-EEC31A780FC5}" type="presParOf" srcId="{9A176182-01D5-48CC-B45F-DA93F8729963}" destId="{A9EE56A3-AE99-4AC0-AD90-B71D6F97E782}" srcOrd="9" destOrd="0" presId="urn:microsoft.com/office/officeart/2008/layout/VerticalCurvedList"/>
    <dgm:cxn modelId="{F9D36394-3090-4205-814B-8EF8353BC38A}" type="presParOf" srcId="{9A176182-01D5-48CC-B45F-DA93F8729963}" destId="{6834AA8B-FFA6-4BEC-BE00-7D7841057C97}" srcOrd="10" destOrd="0" presId="urn:microsoft.com/office/officeart/2008/layout/VerticalCurvedList"/>
    <dgm:cxn modelId="{7BB85253-62E2-41C8-99AE-BA7D368259AF}" type="presParOf" srcId="{6834AA8B-FFA6-4BEC-BE00-7D7841057C97}" destId="{626490DF-0E16-486A-AB3D-0C037651EF59}" srcOrd="0" destOrd="0" presId="urn:microsoft.com/office/officeart/2008/layout/VerticalCurvedList"/>
    <dgm:cxn modelId="{7D92F015-A4E6-4AC6-8F6B-44A578194E25}" type="presParOf" srcId="{9A176182-01D5-48CC-B45F-DA93F8729963}" destId="{1B106B6B-A19C-44C6-89EE-F809CCC48ECB}" srcOrd="11" destOrd="0" presId="urn:microsoft.com/office/officeart/2008/layout/VerticalCurvedList"/>
    <dgm:cxn modelId="{FCF55AEF-304C-4B8A-95A5-6B1D8BA7137D}" type="presParOf" srcId="{9A176182-01D5-48CC-B45F-DA93F8729963}" destId="{48F024AF-8BE9-49DF-BBE1-48FFE29113FF}" srcOrd="12" destOrd="0" presId="urn:microsoft.com/office/officeart/2008/layout/VerticalCurvedList"/>
    <dgm:cxn modelId="{92DC4F63-3BCA-462C-986A-44284C9EA962}" type="presParOf" srcId="{48F024AF-8BE9-49DF-BBE1-48FFE29113FF}" destId="{743BD7B2-C3A9-4BAC-A7B2-6ED5B1A70B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CC65D-9765-4A6D-8FF0-ED869E5B3777}">
      <dsp:nvSpPr>
        <dsp:cNvPr id="0" name=""/>
        <dsp:cNvSpPr/>
      </dsp:nvSpPr>
      <dsp:spPr>
        <a:xfrm>
          <a:off x="761" y="239795"/>
          <a:ext cx="2968843" cy="178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54% </a:t>
          </a:r>
          <a:r>
            <a:rPr lang="en-US" sz="2000" b="0" kern="1200" dirty="0">
              <a:solidFill>
                <a:schemeClr val="tx1"/>
              </a:solidFill>
            </a:rPr>
            <a:t>of HRPs</a:t>
          </a:r>
          <a:r>
            <a:rPr lang="en-US" sz="2000" b="0" kern="1200" dirty="0">
              <a:solidFill>
                <a:srgbClr val="FF0000"/>
              </a:solidFill>
            </a:rPr>
            <a:t> </a:t>
          </a:r>
          <a:r>
            <a:rPr lang="en-US" sz="2000" b="0" kern="1200" dirty="0"/>
            <a:t>lack gender analysis</a:t>
          </a:r>
        </a:p>
      </dsp:txBody>
      <dsp:txXfrm>
        <a:off x="761" y="239795"/>
        <a:ext cx="2968843" cy="1781306"/>
      </dsp:txXfrm>
    </dsp:sp>
    <dsp:sp modelId="{4BFDCD2D-6786-46CC-989A-8DB4F5079790}">
      <dsp:nvSpPr>
        <dsp:cNvPr id="0" name=""/>
        <dsp:cNvSpPr/>
      </dsp:nvSpPr>
      <dsp:spPr>
        <a:xfrm>
          <a:off x="3266489" y="239795"/>
          <a:ext cx="2968843" cy="178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Merely </a:t>
          </a:r>
          <a:r>
            <a:rPr lang="en-US" sz="2000" b="1" kern="1200" dirty="0">
              <a:solidFill>
                <a:srgbClr val="FF0000"/>
              </a:solidFill>
            </a:rPr>
            <a:t>20% </a:t>
          </a:r>
          <a:r>
            <a:rPr lang="en-US" sz="2000" kern="1200" dirty="0"/>
            <a:t>of countries had an independent gender analysis feeding into the humanitarian planning process</a:t>
          </a:r>
        </a:p>
      </dsp:txBody>
      <dsp:txXfrm>
        <a:off x="3266489" y="239795"/>
        <a:ext cx="2968843" cy="1781306"/>
      </dsp:txXfrm>
    </dsp:sp>
    <dsp:sp modelId="{33767E10-A631-414B-A704-48E7FB718DE5}">
      <dsp:nvSpPr>
        <dsp:cNvPr id="0" name=""/>
        <dsp:cNvSpPr/>
      </dsp:nvSpPr>
      <dsp:spPr>
        <a:xfrm>
          <a:off x="16317" y="2244132"/>
          <a:ext cx="2968843" cy="178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Less than </a:t>
          </a:r>
          <a:r>
            <a:rPr lang="en-US" sz="2000" b="1" kern="1200" dirty="0">
              <a:solidFill>
                <a:srgbClr val="FF0000"/>
              </a:solidFill>
            </a:rPr>
            <a:t>60% </a:t>
          </a:r>
          <a:r>
            <a:rPr lang="en-US" sz="2000" kern="1200" dirty="0"/>
            <a:t>of the reporting countries held consultations with local women’s organizations </a:t>
          </a:r>
        </a:p>
      </dsp:txBody>
      <dsp:txXfrm>
        <a:off x="16317" y="2244132"/>
        <a:ext cx="2968843" cy="1781306"/>
      </dsp:txXfrm>
    </dsp:sp>
    <dsp:sp modelId="{4EE03F16-BDE6-43CF-AB0F-7F4AB7B60C82}">
      <dsp:nvSpPr>
        <dsp:cNvPr id="0" name=""/>
        <dsp:cNvSpPr/>
      </dsp:nvSpPr>
      <dsp:spPr>
        <a:xfrm>
          <a:off x="3204945" y="2266666"/>
          <a:ext cx="2968843" cy="1773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rPr>
            <a:t>Only </a:t>
          </a:r>
          <a:r>
            <a:rPr lang="en-US" sz="2000" b="1" kern="1200" dirty="0">
              <a:solidFill>
                <a:srgbClr val="FF0000"/>
              </a:solidFill>
            </a:rPr>
            <a:t>1.15% </a:t>
          </a:r>
          <a:r>
            <a:rPr lang="en-US" sz="2000" kern="1200" dirty="0">
              <a:solidFill>
                <a:schemeClr val="tx1"/>
              </a:solidFill>
            </a:rPr>
            <a:t>of financed HRP projects is targeted programming and </a:t>
          </a:r>
          <a:r>
            <a:rPr lang="en-US" sz="2000" b="1" kern="1200" dirty="0">
              <a:solidFill>
                <a:srgbClr val="FF0000"/>
              </a:solidFill>
            </a:rPr>
            <a:t>32%</a:t>
          </a:r>
          <a:r>
            <a:rPr lang="en-US" sz="2000" kern="1200" dirty="0">
              <a:solidFill>
                <a:schemeClr val="tx1"/>
              </a:solidFill>
            </a:rPr>
            <a:t> </a:t>
          </a:r>
          <a:r>
            <a:rPr lang="en-US" sz="2000" kern="1200" dirty="0"/>
            <a:t>mainstream gender</a:t>
          </a:r>
        </a:p>
      </dsp:txBody>
      <dsp:txXfrm>
        <a:off x="3204945" y="2266666"/>
        <a:ext cx="2968843" cy="1773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020ED-1925-4B0B-946B-F08ACDE392B2}">
      <dsp:nvSpPr>
        <dsp:cNvPr id="0" name=""/>
        <dsp:cNvSpPr/>
      </dsp:nvSpPr>
      <dsp:spPr>
        <a:xfrm>
          <a:off x="0" y="475505"/>
          <a:ext cx="2071687" cy="1243012"/>
        </a:xfrm>
        <a:prstGeom prst="rect">
          <a:avLst/>
        </a:prstGeom>
        <a:solidFill>
          <a:srgbClr val="00A24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1</a:t>
          </a:r>
        </a:p>
        <a:p>
          <a:pPr marL="57150" lvl="1" indent="-57150" algn="l" defTabSz="444500">
            <a:lnSpc>
              <a:spcPct val="90000"/>
            </a:lnSpc>
            <a:spcBef>
              <a:spcPct val="0"/>
            </a:spcBef>
            <a:spcAft>
              <a:spcPct val="15000"/>
            </a:spcAft>
            <a:buChar char="•"/>
          </a:pPr>
          <a:r>
            <a:rPr lang="en-US" sz="1000" kern="1200" dirty="0"/>
            <a:t>UN Women helps to ensure that gender equality and the empowerment of women remains central to humanitarian action.</a:t>
          </a:r>
        </a:p>
      </dsp:txBody>
      <dsp:txXfrm>
        <a:off x="0" y="475505"/>
        <a:ext cx="2071687" cy="1243012"/>
      </dsp:txXfrm>
    </dsp:sp>
    <dsp:sp modelId="{0CD13AEC-4C7D-408C-B0A6-68C33C2EB751}">
      <dsp:nvSpPr>
        <dsp:cNvPr id="0" name=""/>
        <dsp:cNvSpPr/>
      </dsp:nvSpPr>
      <dsp:spPr>
        <a:xfrm>
          <a:off x="0" y="1929544"/>
          <a:ext cx="2071687" cy="1243012"/>
        </a:xfrm>
        <a:prstGeom prst="rect">
          <a:avLst/>
        </a:prstGeom>
        <a:solidFill>
          <a:srgbClr val="E77A0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2</a:t>
          </a:r>
        </a:p>
        <a:p>
          <a:pPr marL="57150" lvl="1" indent="-57150" algn="l" defTabSz="444500">
            <a:lnSpc>
              <a:spcPct val="90000"/>
            </a:lnSpc>
            <a:spcBef>
              <a:spcPct val="0"/>
            </a:spcBef>
            <a:spcAft>
              <a:spcPct val="15000"/>
            </a:spcAft>
            <a:buChar char="•"/>
          </a:pPr>
          <a:r>
            <a:rPr lang="en-US" sz="1000" kern="1200" dirty="0"/>
            <a:t>Stronger links are needed between UN Women’s global normative work and humanitarian coordination mechanisms where needs and priorities are determined.</a:t>
          </a:r>
        </a:p>
      </dsp:txBody>
      <dsp:txXfrm>
        <a:off x="0" y="1929544"/>
        <a:ext cx="2071687" cy="1243012"/>
      </dsp:txXfrm>
    </dsp:sp>
    <dsp:sp modelId="{E0E31476-240B-43F0-8B37-9D1AED464EEE}">
      <dsp:nvSpPr>
        <dsp:cNvPr id="0" name=""/>
        <dsp:cNvSpPr/>
      </dsp:nvSpPr>
      <dsp:spPr>
        <a:xfrm>
          <a:off x="4557712" y="1934901"/>
          <a:ext cx="2071687" cy="1243012"/>
        </a:xfrm>
        <a:prstGeom prst="rect">
          <a:avLst/>
        </a:prstGeom>
        <a:solidFill>
          <a:srgbClr val="E77A0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3</a:t>
          </a:r>
        </a:p>
        <a:p>
          <a:pPr marL="57150" lvl="1" indent="-57150" algn="l" defTabSz="444500">
            <a:lnSpc>
              <a:spcPct val="90000"/>
            </a:lnSpc>
            <a:spcBef>
              <a:spcPct val="0"/>
            </a:spcBef>
            <a:spcAft>
              <a:spcPct val="15000"/>
            </a:spcAft>
            <a:buChar char="•"/>
          </a:pPr>
          <a:r>
            <a:rPr lang="en-US" sz="1000" kern="1200" dirty="0"/>
            <a:t>UN Women should continue to build on its “development” work while increasing a focus on the “humanitarian” side of the nexus.</a:t>
          </a:r>
        </a:p>
      </dsp:txBody>
      <dsp:txXfrm>
        <a:off x="4557712" y="1934901"/>
        <a:ext cx="2071687" cy="1243012"/>
      </dsp:txXfrm>
    </dsp:sp>
    <dsp:sp modelId="{990EC3B4-C6AF-43E9-B7A5-8120E07D3D0B}">
      <dsp:nvSpPr>
        <dsp:cNvPr id="0" name=""/>
        <dsp:cNvSpPr/>
      </dsp:nvSpPr>
      <dsp:spPr>
        <a:xfrm>
          <a:off x="2194725" y="1929540"/>
          <a:ext cx="2071687" cy="1243012"/>
        </a:xfrm>
        <a:prstGeom prst="rect">
          <a:avLst/>
        </a:prstGeom>
        <a:solidFill>
          <a:srgbClr val="E77A0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4</a:t>
          </a:r>
        </a:p>
        <a:p>
          <a:pPr marL="57150" lvl="1" indent="-57150" algn="l" defTabSz="444500">
            <a:lnSpc>
              <a:spcPct val="90000"/>
            </a:lnSpc>
            <a:spcBef>
              <a:spcPct val="0"/>
            </a:spcBef>
            <a:spcAft>
              <a:spcPct val="15000"/>
            </a:spcAft>
            <a:buChar char="•"/>
          </a:pPr>
          <a:r>
            <a:rPr lang="en-US" sz="1000" kern="1200" dirty="0"/>
            <a:t>Working in partnership can ensure that UN Women makes contributions at sufficient scale while increasing opportunities for funding.</a:t>
          </a:r>
        </a:p>
      </dsp:txBody>
      <dsp:txXfrm>
        <a:off x="2194725" y="1929540"/>
        <a:ext cx="2071687" cy="1243012"/>
      </dsp:txXfrm>
    </dsp:sp>
    <dsp:sp modelId="{51229B09-4600-42A6-9ABE-7FC283B59A13}">
      <dsp:nvSpPr>
        <dsp:cNvPr id="0" name=""/>
        <dsp:cNvSpPr/>
      </dsp:nvSpPr>
      <dsp:spPr>
        <a:xfrm>
          <a:off x="2268207" y="462412"/>
          <a:ext cx="2071687" cy="1243012"/>
        </a:xfrm>
        <a:prstGeom prst="rect">
          <a:avLst/>
        </a:prstGeom>
        <a:solidFill>
          <a:srgbClr val="00A24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5</a:t>
          </a:r>
        </a:p>
        <a:p>
          <a:pPr marL="57150" lvl="1" indent="-57150" algn="l" defTabSz="444500">
            <a:lnSpc>
              <a:spcPct val="90000"/>
            </a:lnSpc>
            <a:spcBef>
              <a:spcPct val="0"/>
            </a:spcBef>
            <a:spcAft>
              <a:spcPct val="15000"/>
            </a:spcAft>
            <a:buChar char="•"/>
          </a:pPr>
          <a:r>
            <a:rPr lang="en-US" sz="1000" kern="1200" dirty="0"/>
            <a:t>There is significant evidence that UN Women has been highly effective in its global normative work.</a:t>
          </a:r>
        </a:p>
      </dsp:txBody>
      <dsp:txXfrm>
        <a:off x="2268207" y="462412"/>
        <a:ext cx="2071687" cy="1243012"/>
      </dsp:txXfrm>
    </dsp:sp>
    <dsp:sp modelId="{E19F0AD4-9E52-4E12-ABD7-5FEE06410274}">
      <dsp:nvSpPr>
        <dsp:cNvPr id="0" name=""/>
        <dsp:cNvSpPr/>
      </dsp:nvSpPr>
      <dsp:spPr>
        <a:xfrm>
          <a:off x="4495810" y="3352802"/>
          <a:ext cx="2071687" cy="1243012"/>
        </a:xfrm>
        <a:prstGeom prst="rect">
          <a:avLst/>
        </a:prstGeom>
        <a:solidFill>
          <a:srgbClr val="E77A0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6</a:t>
          </a:r>
        </a:p>
        <a:p>
          <a:pPr marL="57150" lvl="1" indent="-57150" algn="l" defTabSz="444500">
            <a:lnSpc>
              <a:spcPct val="90000"/>
            </a:lnSpc>
            <a:spcBef>
              <a:spcPct val="0"/>
            </a:spcBef>
            <a:spcAft>
              <a:spcPct val="15000"/>
            </a:spcAft>
            <a:buChar char="•"/>
          </a:pPr>
          <a:r>
            <a:rPr lang="en-US" sz="1000" kern="1200" dirty="0"/>
            <a:t>Lessons from UN Women’s country level work should serve to improve programming approaches globally and serve as a catalyst for longer-term transformative change.</a:t>
          </a:r>
        </a:p>
      </dsp:txBody>
      <dsp:txXfrm>
        <a:off x="4495810" y="3352802"/>
        <a:ext cx="2071687" cy="1243012"/>
      </dsp:txXfrm>
    </dsp:sp>
    <dsp:sp modelId="{6974D464-91AB-4C7F-A4A6-1D8273AE5055}">
      <dsp:nvSpPr>
        <dsp:cNvPr id="0" name=""/>
        <dsp:cNvSpPr/>
      </dsp:nvSpPr>
      <dsp:spPr>
        <a:xfrm>
          <a:off x="0" y="3388373"/>
          <a:ext cx="2071687" cy="1243012"/>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7</a:t>
          </a:r>
        </a:p>
        <a:p>
          <a:pPr marL="57150" lvl="1" indent="-57150" algn="l" defTabSz="444500">
            <a:lnSpc>
              <a:spcPct val="90000"/>
            </a:lnSpc>
            <a:spcBef>
              <a:spcPct val="0"/>
            </a:spcBef>
            <a:spcAft>
              <a:spcPct val="15000"/>
            </a:spcAft>
            <a:buChar char="•"/>
          </a:pPr>
          <a:r>
            <a:rPr lang="en-US" sz="1000" kern="1200" dirty="0"/>
            <a:t>UN Women’s reliance on non-core resources tends to make it more reactive and less strategic, and thus less efficient overall.</a:t>
          </a:r>
        </a:p>
      </dsp:txBody>
      <dsp:txXfrm>
        <a:off x="0" y="3388373"/>
        <a:ext cx="2071687" cy="1243012"/>
      </dsp:txXfrm>
    </dsp:sp>
    <dsp:sp modelId="{A2C281DD-2C62-4A74-89D8-2ECF4C0F9457}">
      <dsp:nvSpPr>
        <dsp:cNvPr id="0" name=""/>
        <dsp:cNvSpPr/>
      </dsp:nvSpPr>
      <dsp:spPr>
        <a:xfrm>
          <a:off x="2209806" y="3378988"/>
          <a:ext cx="2071687" cy="1243012"/>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8</a:t>
          </a:r>
        </a:p>
        <a:p>
          <a:pPr marL="57150" lvl="1" indent="-57150" algn="l" defTabSz="444500">
            <a:lnSpc>
              <a:spcPct val="90000"/>
            </a:lnSpc>
            <a:spcBef>
              <a:spcPct val="0"/>
            </a:spcBef>
            <a:spcAft>
              <a:spcPct val="15000"/>
            </a:spcAft>
            <a:buChar char="•"/>
          </a:pPr>
          <a:r>
            <a:rPr lang="en-US" sz="1000" kern="1200" dirty="0"/>
            <a:t>UN Women’s capacity and expertise in humanitarian action vary across offices, risking UN Women’s ability to deliver consistently.</a:t>
          </a:r>
        </a:p>
      </dsp:txBody>
      <dsp:txXfrm>
        <a:off x="2209806" y="3378988"/>
        <a:ext cx="2071687" cy="1243012"/>
      </dsp:txXfrm>
    </dsp:sp>
    <dsp:sp modelId="{4F269EFB-D504-4B95-91CD-13003A185026}">
      <dsp:nvSpPr>
        <dsp:cNvPr id="0" name=""/>
        <dsp:cNvSpPr/>
      </dsp:nvSpPr>
      <dsp:spPr>
        <a:xfrm>
          <a:off x="4547747" y="476703"/>
          <a:ext cx="2071687" cy="1243012"/>
        </a:xfrm>
        <a:prstGeom prst="rect">
          <a:avLst/>
        </a:prstGeom>
        <a:solidFill>
          <a:srgbClr val="00A24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Conclusion 9</a:t>
          </a:r>
        </a:p>
        <a:p>
          <a:pPr marL="57150" lvl="1" indent="-57150" algn="l" defTabSz="444500">
            <a:lnSpc>
              <a:spcPct val="90000"/>
            </a:lnSpc>
            <a:spcBef>
              <a:spcPct val="0"/>
            </a:spcBef>
            <a:spcAft>
              <a:spcPct val="15000"/>
            </a:spcAft>
            <a:buChar char="•"/>
          </a:pPr>
          <a:r>
            <a:rPr lang="en-US" sz="1000" kern="1200" dirty="0"/>
            <a:t>UN Women’s work exemplifies gender equality and human rights approaches.</a:t>
          </a:r>
        </a:p>
      </dsp:txBody>
      <dsp:txXfrm>
        <a:off x="4547747" y="476703"/>
        <a:ext cx="2071687" cy="1243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CDDDE-F5F8-4F57-8223-A6F473F79F19}">
      <dsp:nvSpPr>
        <dsp:cNvPr id="0" name=""/>
        <dsp:cNvSpPr/>
      </dsp:nvSpPr>
      <dsp:spPr>
        <a:xfrm>
          <a:off x="4216" y="458415"/>
          <a:ext cx="2535646" cy="101425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t" anchorCtr="0">
          <a:noAutofit/>
        </a:bodyPr>
        <a:lstStyle/>
        <a:p>
          <a:pPr marL="0" lvl="0" indent="0" algn="ctr" defTabSz="444500">
            <a:lnSpc>
              <a:spcPct val="90000"/>
            </a:lnSpc>
            <a:spcBef>
              <a:spcPct val="0"/>
            </a:spcBef>
            <a:spcAft>
              <a:spcPct val="35000"/>
            </a:spcAft>
            <a:buNone/>
          </a:pPr>
          <a:r>
            <a:rPr lang="en-US" sz="1000" b="1" kern="1200" dirty="0"/>
            <a:t>Recommendation 1: Develop a response-level strategy to complement UN Women’s global humanitarian strategy (RM strategy, annual reviews of </a:t>
          </a:r>
          <a:r>
            <a:rPr lang="en-US" sz="1000" b="1" kern="1200" dirty="0" err="1"/>
            <a:t>GiHA</a:t>
          </a:r>
          <a:r>
            <a:rPr lang="en-US" sz="1000" b="1" kern="1200" dirty="0"/>
            <a:t>)</a:t>
          </a:r>
          <a:endParaRPr lang="en-US" sz="1000" kern="1200" dirty="0"/>
        </a:p>
      </dsp:txBody>
      <dsp:txXfrm>
        <a:off x="4216" y="458415"/>
        <a:ext cx="2535646" cy="1014258"/>
      </dsp:txXfrm>
    </dsp:sp>
    <dsp:sp modelId="{9A9D4799-1164-4C3C-93BB-DD0681287815}">
      <dsp:nvSpPr>
        <dsp:cNvPr id="0" name=""/>
        <dsp:cNvSpPr/>
      </dsp:nvSpPr>
      <dsp:spPr>
        <a:xfrm>
          <a:off x="4216" y="1472673"/>
          <a:ext cx="2535646"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Finalize the </a:t>
          </a:r>
          <a:r>
            <a:rPr lang="en-US" sz="1000" b="1" kern="1200" dirty="0"/>
            <a:t>UN-Women Humanitarian Strategy, RM strategy </a:t>
          </a:r>
          <a:r>
            <a:rPr lang="en-US" sz="1000" kern="1200" dirty="0"/>
            <a:t>[</a:t>
          </a:r>
          <a:r>
            <a:rPr lang="en-US" sz="1000" u="sng" kern="1200" dirty="0"/>
            <a:t>Initiated;</a:t>
          </a:r>
          <a:r>
            <a:rPr lang="en-US" sz="1000" kern="1200" dirty="0"/>
            <a:t> </a:t>
          </a:r>
          <a:r>
            <a:rPr lang="en-US" sz="1000" u="sng" kern="1200" dirty="0"/>
            <a:t>Jan 2020</a:t>
          </a:r>
          <a:r>
            <a:rPr lang="en-US" sz="1000" kern="1200" dirty="0"/>
            <a:t>];</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Conduct </a:t>
          </a:r>
          <a:r>
            <a:rPr lang="en-US" sz="1000" b="1" kern="1200" dirty="0"/>
            <a:t>internal annual reviews of Gender in Humanitarian Action – Gender Desk for the IASC</a:t>
          </a:r>
          <a:r>
            <a:rPr lang="en-US" sz="1000" kern="1200" dirty="0"/>
            <a:t> [</a:t>
          </a:r>
          <a:r>
            <a:rPr lang="en-US" sz="1000" u="sng" kern="1200" dirty="0"/>
            <a:t>Ongoing; Q2. annually</a:t>
          </a:r>
          <a:r>
            <a:rPr lang="en-US" sz="1000" kern="1200" dirty="0"/>
            <a:t>]</a:t>
          </a:r>
        </a:p>
      </dsp:txBody>
      <dsp:txXfrm>
        <a:off x="4216" y="1472673"/>
        <a:ext cx="2535646" cy="2854800"/>
      </dsp:txXfrm>
    </dsp:sp>
    <dsp:sp modelId="{0D288FAF-D6AE-45B6-A5CF-D2272971297E}">
      <dsp:nvSpPr>
        <dsp:cNvPr id="0" name=""/>
        <dsp:cNvSpPr/>
      </dsp:nvSpPr>
      <dsp:spPr>
        <a:xfrm>
          <a:off x="2894879" y="438779"/>
          <a:ext cx="2535646" cy="101425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Recommendation 2: Identify the necessary leadership, minimum levels of staffing and office structures for a response-level strategy in humanitarian settings to ensure UN Women can maximize its influence at the country level</a:t>
          </a:r>
          <a:endParaRPr lang="en-US" sz="1000" kern="1200" dirty="0"/>
        </a:p>
      </dsp:txBody>
      <dsp:txXfrm>
        <a:off x="2894879" y="438779"/>
        <a:ext cx="2535646" cy="1014258"/>
      </dsp:txXfrm>
    </dsp:sp>
    <dsp:sp modelId="{9C10309C-2C69-4416-8FAE-9D5F4A1A6313}">
      <dsp:nvSpPr>
        <dsp:cNvPr id="0" name=""/>
        <dsp:cNvSpPr/>
      </dsp:nvSpPr>
      <dsp:spPr>
        <a:xfrm>
          <a:off x="2894853" y="1472673"/>
          <a:ext cx="2535646"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 UN Women currently reviewing country presence- Rightsizing offices.</a:t>
          </a:r>
          <a:endParaRPr lang="en-US" sz="1000" kern="1200" dirty="0"/>
        </a:p>
        <a:p>
          <a:pPr marL="57150" lvl="1" indent="-57150" algn="l" defTabSz="444500">
            <a:lnSpc>
              <a:spcPct val="90000"/>
            </a:lnSpc>
            <a:spcBef>
              <a:spcPct val="0"/>
            </a:spcBef>
            <a:spcAft>
              <a:spcPct val="15000"/>
            </a:spcAft>
            <a:buChar char="•"/>
          </a:pPr>
          <a:r>
            <a:rPr lang="en-US" sz="1000" b="1" kern="1200" dirty="0"/>
            <a:t>Capacity development trainings and thematic webinars</a:t>
          </a:r>
          <a:r>
            <a:rPr lang="en-US" sz="1000" kern="1200" dirty="0"/>
            <a:t>. [</a:t>
          </a:r>
          <a:r>
            <a:rPr lang="en-US" sz="1000" u="sng" kern="1200" dirty="0"/>
            <a:t>Ongoing;</a:t>
          </a:r>
          <a:r>
            <a:rPr lang="en-US" sz="1000" kern="1200" dirty="0"/>
            <a:t> </a:t>
          </a:r>
          <a:r>
            <a:rPr lang="en-US" sz="1000" u="sng" kern="1200" dirty="0"/>
            <a:t>Q2 2020</a:t>
          </a:r>
          <a:r>
            <a:rPr lang="en-US" sz="1000" kern="1200" dirty="0"/>
            <a:t>] </a:t>
          </a:r>
          <a:r>
            <a:rPr lang="en-US" sz="1000" kern="1200" dirty="0" err="1"/>
            <a:t>GiHA</a:t>
          </a:r>
          <a:r>
            <a:rPr lang="en-US" sz="1000" kern="1200" dirty="0"/>
            <a:t> training already conducted in WCARO, APRO.</a:t>
          </a:r>
        </a:p>
        <a:p>
          <a:pPr marL="57150" lvl="1" indent="-57150" algn="l" defTabSz="444500">
            <a:lnSpc>
              <a:spcPct val="90000"/>
            </a:lnSpc>
            <a:spcBef>
              <a:spcPct val="0"/>
            </a:spcBef>
            <a:spcAft>
              <a:spcPct val="15000"/>
            </a:spcAft>
            <a:buChar char="•"/>
          </a:pPr>
          <a:r>
            <a:rPr lang="en-US" sz="1000" b="1" kern="1200" dirty="0"/>
            <a:t>UN-Women Crisis Management Protocols and Fast Track processes </a:t>
          </a:r>
          <a:r>
            <a:rPr lang="en-US" sz="1000" kern="1200" dirty="0"/>
            <a:t>[</a:t>
          </a:r>
          <a:r>
            <a:rPr lang="en-US" sz="1000" u="sng" kern="1200" dirty="0"/>
            <a:t>Initiated;</a:t>
          </a:r>
          <a:r>
            <a:rPr lang="en-US" sz="1000" kern="1200" dirty="0"/>
            <a:t> </a:t>
          </a:r>
          <a:r>
            <a:rPr lang="en-US" sz="1000" u="sng" kern="1200" dirty="0"/>
            <a:t>Q4 2019</a:t>
          </a:r>
          <a:r>
            <a:rPr lang="en-US" sz="1000" kern="1200" dirty="0"/>
            <a:t>]</a:t>
          </a:r>
        </a:p>
        <a:p>
          <a:pPr marL="57150" lvl="1" indent="-57150" algn="l" defTabSz="444500">
            <a:lnSpc>
              <a:spcPct val="90000"/>
            </a:lnSpc>
            <a:spcBef>
              <a:spcPct val="0"/>
            </a:spcBef>
            <a:spcAft>
              <a:spcPct val="15000"/>
            </a:spcAft>
            <a:buChar char="•"/>
          </a:pPr>
          <a:r>
            <a:rPr lang="en-US" sz="1000" b="1" kern="1200" dirty="0" err="1"/>
            <a:t>Techncial</a:t>
          </a:r>
          <a:r>
            <a:rPr lang="en-US" sz="1000" b="1" kern="1200" dirty="0"/>
            <a:t> guidance </a:t>
          </a:r>
          <a:r>
            <a:rPr lang="en-US" sz="1000" b="0" kern="1200" dirty="0"/>
            <a:t>on gender responsive localization, cash transfers, participation revolution and harmonized needs assessmen</a:t>
          </a:r>
          <a:r>
            <a:rPr lang="en-US" sz="1000" kern="1200" dirty="0"/>
            <a:t>t, and rollout PSEA guidance [</a:t>
          </a:r>
          <a:r>
            <a:rPr lang="en-US" sz="1000" u="sng" kern="1200" dirty="0"/>
            <a:t>Initiated;</a:t>
          </a:r>
          <a:r>
            <a:rPr lang="en-US" sz="1000" kern="1200" dirty="0"/>
            <a:t> </a:t>
          </a:r>
          <a:r>
            <a:rPr lang="en-US" sz="1000" u="sng" kern="1200" dirty="0"/>
            <a:t>Q4 2019</a:t>
          </a:r>
          <a:r>
            <a:rPr lang="en-US" sz="1000" kern="1200" dirty="0"/>
            <a:t>]</a:t>
          </a:r>
        </a:p>
        <a:p>
          <a:pPr marL="57150" lvl="1" indent="-57150" algn="l" defTabSz="444500">
            <a:lnSpc>
              <a:spcPct val="90000"/>
            </a:lnSpc>
            <a:spcBef>
              <a:spcPct val="0"/>
            </a:spcBef>
            <a:spcAft>
              <a:spcPct val="15000"/>
            </a:spcAft>
            <a:buChar char="•"/>
          </a:pPr>
          <a:r>
            <a:rPr lang="en-US" sz="1000" kern="1200" dirty="0" err="1"/>
            <a:t>Strenthen</a:t>
          </a:r>
          <a:r>
            <a:rPr lang="en-US" sz="1000" kern="1200" dirty="0"/>
            <a:t> humanitarian content under </a:t>
          </a:r>
          <a:r>
            <a:rPr lang="en-US" sz="1000" b="1" kern="1200" dirty="0"/>
            <a:t>UN Women’s global Knowledge Management Platform </a:t>
          </a:r>
          <a:r>
            <a:rPr lang="en-US" sz="1000" kern="1200" dirty="0"/>
            <a:t>(SharePoint) [</a:t>
          </a:r>
          <a:r>
            <a:rPr lang="en-US" sz="1000" u="sng" kern="1200" dirty="0"/>
            <a:t>Ongoing;</a:t>
          </a:r>
          <a:r>
            <a:rPr lang="en-US" sz="1000" kern="1200" dirty="0"/>
            <a:t> Q1.</a:t>
          </a:r>
          <a:r>
            <a:rPr lang="en-US" sz="1000" u="sng" kern="1200" dirty="0"/>
            <a:t>2020</a:t>
          </a:r>
          <a:r>
            <a:rPr lang="en-US" sz="1000" kern="1200" dirty="0"/>
            <a:t>]</a:t>
          </a:r>
        </a:p>
        <a:p>
          <a:pPr marL="57150" lvl="1" indent="-57150" algn="l" defTabSz="444500">
            <a:lnSpc>
              <a:spcPct val="90000"/>
            </a:lnSpc>
            <a:spcBef>
              <a:spcPct val="0"/>
            </a:spcBef>
            <a:spcAft>
              <a:spcPct val="15000"/>
            </a:spcAft>
            <a:buChar char="•"/>
          </a:pPr>
          <a:r>
            <a:rPr lang="en-US" sz="1000" b="1" kern="1200" dirty="0"/>
            <a:t>Strengthen UN Women internal expert deployment systems at global and regional level</a:t>
          </a:r>
          <a:r>
            <a:rPr lang="en-US" sz="1000" kern="1200" dirty="0"/>
            <a:t> [</a:t>
          </a:r>
          <a:r>
            <a:rPr lang="en-US" sz="1000" u="sng" kern="1200" dirty="0"/>
            <a:t>Ongoing;</a:t>
          </a:r>
          <a:r>
            <a:rPr lang="en-US" sz="1000" kern="1200" dirty="0"/>
            <a:t> Q4.</a:t>
          </a:r>
          <a:r>
            <a:rPr lang="en-US" sz="1000" u="sng" kern="1200" dirty="0"/>
            <a:t>2019]</a:t>
          </a:r>
          <a:endParaRPr lang="en-US" sz="1000" kern="1200" dirty="0"/>
        </a:p>
      </dsp:txBody>
      <dsp:txXfrm>
        <a:off x="2894853" y="1472673"/>
        <a:ext cx="2535646" cy="2854800"/>
      </dsp:txXfrm>
    </dsp:sp>
    <dsp:sp modelId="{A637E649-8041-4D41-B50E-AAC81B5AC330}">
      <dsp:nvSpPr>
        <dsp:cNvPr id="0" name=""/>
        <dsp:cNvSpPr/>
      </dsp:nvSpPr>
      <dsp:spPr>
        <a:xfrm>
          <a:off x="5785490" y="458415"/>
          <a:ext cx="2535646" cy="101425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t" anchorCtr="0">
          <a:noAutofit/>
        </a:bodyPr>
        <a:lstStyle/>
        <a:p>
          <a:pPr marL="0" lvl="0" indent="0" algn="ctr" defTabSz="444500">
            <a:lnSpc>
              <a:spcPct val="90000"/>
            </a:lnSpc>
            <a:spcBef>
              <a:spcPct val="0"/>
            </a:spcBef>
            <a:spcAft>
              <a:spcPct val="35000"/>
            </a:spcAft>
            <a:buNone/>
          </a:pPr>
          <a:r>
            <a:rPr lang="en-US" sz="1000" b="1" kern="1200" dirty="0"/>
            <a:t>Recommendation 3: Develop global partnership frameworks with OCHA, UNHCR and UNFPA building on experience in partnerships in different contexts</a:t>
          </a:r>
        </a:p>
      </dsp:txBody>
      <dsp:txXfrm>
        <a:off x="5785490" y="458415"/>
        <a:ext cx="2535646" cy="1014258"/>
      </dsp:txXfrm>
    </dsp:sp>
    <dsp:sp modelId="{F72114AD-7F12-46C3-BD26-D1D703799340}">
      <dsp:nvSpPr>
        <dsp:cNvPr id="0" name=""/>
        <dsp:cNvSpPr/>
      </dsp:nvSpPr>
      <dsp:spPr>
        <a:xfrm>
          <a:off x="5785490" y="1472673"/>
          <a:ext cx="2535646" cy="2854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Capitalize on joint initiatives at global, regional and country level for scale up.</a:t>
          </a:r>
        </a:p>
        <a:p>
          <a:pPr marL="57150" lvl="1" indent="-57150" algn="l" defTabSz="444500">
            <a:lnSpc>
              <a:spcPct val="90000"/>
            </a:lnSpc>
            <a:spcBef>
              <a:spcPct val="0"/>
            </a:spcBef>
            <a:spcAft>
              <a:spcPct val="15000"/>
            </a:spcAft>
            <a:buChar char="•"/>
          </a:pPr>
          <a:r>
            <a:rPr lang="en-US" sz="1000" kern="1200" dirty="0"/>
            <a:t>SMT engagement with UN OCHA, UNFPA and UNHCR to </a:t>
          </a:r>
          <a:r>
            <a:rPr lang="en-US" sz="1000" b="1" kern="1200" dirty="0"/>
            <a:t>formalize framework agreements within the spirit of UN reforms</a:t>
          </a:r>
          <a:r>
            <a:rPr lang="en-US" sz="1000" kern="1200" dirty="0"/>
            <a:t>  [</a:t>
          </a:r>
          <a:r>
            <a:rPr lang="en-US" sz="1000" u="sng" kern="1200" dirty="0"/>
            <a:t>Not initiated;</a:t>
          </a:r>
          <a:r>
            <a:rPr lang="en-US" sz="1000" kern="1200" dirty="0"/>
            <a:t> </a:t>
          </a:r>
          <a:r>
            <a:rPr lang="en-US" sz="1000" u="sng" kern="1200" dirty="0"/>
            <a:t>June 2020</a:t>
          </a:r>
          <a:r>
            <a:rPr lang="en-US" sz="1000" kern="1200" dirty="0"/>
            <a:t>];</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b="1" kern="1200" dirty="0"/>
            <a:t>HACRO will engage with the AAP and PSEA lead agencies (OCHA, UNHCR, UNICEF) </a:t>
          </a:r>
          <a:r>
            <a:rPr lang="en-US" sz="1000" kern="1200" dirty="0"/>
            <a:t>to ensure guidance provides specifics on W&amp;Gs accessing AAP/PSEA in country level strategies. [</a:t>
          </a:r>
          <a:r>
            <a:rPr lang="en-US" sz="1000" u="sng" kern="1200" dirty="0"/>
            <a:t>Ongoing;</a:t>
          </a:r>
          <a:r>
            <a:rPr lang="en-US" sz="1000" kern="1200" dirty="0"/>
            <a:t> </a:t>
          </a:r>
          <a:r>
            <a:rPr lang="en-US" sz="1000" u="sng" kern="1200" dirty="0"/>
            <a:t>June 2020</a:t>
          </a:r>
          <a:r>
            <a:rPr lang="en-US" sz="1000" kern="1200" dirty="0"/>
            <a:t>]</a:t>
          </a:r>
        </a:p>
      </dsp:txBody>
      <dsp:txXfrm>
        <a:off x="5785490" y="1472673"/>
        <a:ext cx="2535646" cy="2854800"/>
      </dsp:txXfrm>
    </dsp:sp>
    <dsp:sp modelId="{B8DA64DF-4813-4F36-B7FB-A08AFC52ED1D}">
      <dsp:nvSpPr>
        <dsp:cNvPr id="0" name=""/>
        <dsp:cNvSpPr/>
      </dsp:nvSpPr>
      <dsp:spPr>
        <a:xfrm>
          <a:off x="8676127" y="458415"/>
          <a:ext cx="2535646" cy="101425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a:t>Recommendation 4: Increase effectiveness and impact in humanitarian action by better linking UN Women’s work to system-wide responses while minimizing programming that is not done in partnership or that does not have broader strategic importance.</a:t>
          </a:r>
          <a:endParaRPr lang="en-US" sz="1000" b="1" kern="1200" dirty="0"/>
        </a:p>
      </dsp:txBody>
      <dsp:txXfrm>
        <a:off x="8676127" y="458415"/>
        <a:ext cx="2535646" cy="1014258"/>
      </dsp:txXfrm>
    </dsp:sp>
    <dsp:sp modelId="{29B26A2C-A5AE-4E40-86D7-169C1AB436DF}">
      <dsp:nvSpPr>
        <dsp:cNvPr id="0" name=""/>
        <dsp:cNvSpPr/>
      </dsp:nvSpPr>
      <dsp:spPr>
        <a:xfrm>
          <a:off x="8676127" y="1472673"/>
          <a:ext cx="2535646" cy="28548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HACRO will develop </a:t>
          </a:r>
          <a:r>
            <a:rPr lang="en-US" sz="1000" b="1" kern="1200" dirty="0"/>
            <a:t>field level coordination SOPs</a:t>
          </a:r>
          <a:r>
            <a:rPr lang="en-US" sz="1000" kern="1200" dirty="0"/>
            <a:t> [</a:t>
          </a:r>
          <a:r>
            <a:rPr lang="en-US" sz="1000" u="sng" kern="1200" dirty="0"/>
            <a:t>Not Initiated;</a:t>
          </a:r>
          <a:r>
            <a:rPr lang="en-US" sz="1000" kern="1200" dirty="0"/>
            <a:t> </a:t>
          </a:r>
          <a:r>
            <a:rPr lang="en-US" sz="1000" u="sng" kern="1200" dirty="0"/>
            <a:t>Q1. 2020</a:t>
          </a:r>
          <a:r>
            <a:rPr lang="en-US" sz="1000" kern="1200" dirty="0"/>
            <a:t>];</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HACRO will finalize the </a:t>
          </a:r>
          <a:r>
            <a:rPr lang="en-US" sz="1000" b="1" kern="1200" dirty="0"/>
            <a:t>UNW humanitarian strategy and </a:t>
          </a:r>
          <a:r>
            <a:rPr lang="en-US" sz="1000" b="1" kern="1200" dirty="0" err="1"/>
            <a:t>programme</a:t>
          </a:r>
          <a:r>
            <a:rPr lang="en-US" sz="1000" b="1" kern="1200" dirty="0"/>
            <a:t> guidance </a:t>
          </a:r>
          <a:r>
            <a:rPr lang="en-US" sz="1000" kern="1200" dirty="0"/>
            <a:t>with a clear criteria and checklist for prioritization of programmatic engagement [</a:t>
          </a:r>
          <a:r>
            <a:rPr lang="en-US" sz="1000" u="sng" kern="1200" dirty="0"/>
            <a:t>Initiated</a:t>
          </a:r>
          <a:r>
            <a:rPr lang="en-US" sz="1000" kern="1200" dirty="0"/>
            <a:t>; </a:t>
          </a:r>
          <a:r>
            <a:rPr lang="en-US" sz="1000" u="sng" kern="1200" dirty="0"/>
            <a:t>Jan 2020</a:t>
          </a:r>
          <a:r>
            <a:rPr lang="en-US" sz="1000" kern="1200" dirty="0"/>
            <a:t>]</a:t>
          </a:r>
        </a:p>
      </dsp:txBody>
      <dsp:txXfrm>
        <a:off x="8676127" y="1472673"/>
        <a:ext cx="2535646"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1D78A-6E5F-4F8B-9ED7-3ECA3FD7B2BE}">
      <dsp:nvSpPr>
        <dsp:cNvPr id="0" name=""/>
        <dsp:cNvSpPr/>
      </dsp:nvSpPr>
      <dsp:spPr>
        <a:xfrm rot="16200000">
          <a:off x="309" y="56398"/>
          <a:ext cx="1636416" cy="163641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Limited core resources </a:t>
          </a:r>
        </a:p>
      </dsp:txBody>
      <dsp:txXfrm rot="5400000">
        <a:off x="310" y="465501"/>
        <a:ext cx="1350043" cy="818208"/>
      </dsp:txXfrm>
    </dsp:sp>
    <dsp:sp modelId="{E6BE6B6C-9BF5-4E2F-B909-87C8F87E4237}">
      <dsp:nvSpPr>
        <dsp:cNvPr id="0" name=""/>
        <dsp:cNvSpPr/>
      </dsp:nvSpPr>
      <dsp:spPr>
        <a:xfrm rot="5400000">
          <a:off x="1337662" y="82996"/>
          <a:ext cx="1636416" cy="163641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Limited non-core for coordination capacities </a:t>
          </a:r>
        </a:p>
      </dsp:txBody>
      <dsp:txXfrm rot="-5400000">
        <a:off x="1624036" y="492100"/>
        <a:ext cx="1350043" cy="8182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F1863-7BF8-4408-8E11-F604C7398301}">
      <dsp:nvSpPr>
        <dsp:cNvPr id="0" name=""/>
        <dsp:cNvSpPr/>
      </dsp:nvSpPr>
      <dsp:spPr>
        <a:xfrm>
          <a:off x="2212376" y="0"/>
          <a:ext cx="3329809" cy="33298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C90B575-B12A-4EC2-AA5F-4684C9208CB5}">
      <dsp:nvSpPr>
        <dsp:cNvPr id="0" name=""/>
        <dsp:cNvSpPr/>
      </dsp:nvSpPr>
      <dsp:spPr>
        <a:xfrm>
          <a:off x="2389937" y="140343"/>
          <a:ext cx="599365" cy="5993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DB2577A-66C4-4707-8246-DB0C3E6022B4}">
      <dsp:nvSpPr>
        <dsp:cNvPr id="0" name=""/>
        <dsp:cNvSpPr/>
      </dsp:nvSpPr>
      <dsp:spPr>
        <a:xfrm>
          <a:off x="2689620" y="140343"/>
          <a:ext cx="3205957" cy="59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n-US" sz="1700" kern="1200" dirty="0"/>
            <a:t>Partially accepted </a:t>
          </a:r>
        </a:p>
      </dsp:txBody>
      <dsp:txXfrm>
        <a:off x="2689620" y="140343"/>
        <a:ext cx="3205957" cy="599365"/>
      </dsp:txXfrm>
    </dsp:sp>
    <dsp:sp modelId="{4928DB43-0B05-49DE-B81A-1DA94542E71B}">
      <dsp:nvSpPr>
        <dsp:cNvPr id="0" name=""/>
        <dsp:cNvSpPr/>
      </dsp:nvSpPr>
      <dsp:spPr>
        <a:xfrm>
          <a:off x="2689620" y="739709"/>
          <a:ext cx="3205957" cy="1936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n-US" sz="1300" kern="1200" dirty="0"/>
            <a:t>Shift is contingent on  </a:t>
          </a:r>
          <a:r>
            <a:rPr lang="en-US" sz="1300" kern="1200" dirty="0">
              <a:solidFill>
                <a:schemeClr val="accent5">
                  <a:lumMod val="10000"/>
                </a:schemeClr>
              </a:solidFill>
            </a:rPr>
            <a:t>backing and funding of an accountability and coordination mechanism for UN Women in Humanitarian Action.</a:t>
          </a:r>
        </a:p>
        <a:p>
          <a:pPr marL="0" lvl="0" indent="0" algn="l" defTabSz="577850">
            <a:lnSpc>
              <a:spcPct val="90000"/>
            </a:lnSpc>
            <a:spcBef>
              <a:spcPct val="0"/>
            </a:spcBef>
            <a:spcAft>
              <a:spcPct val="35000"/>
            </a:spcAft>
            <a:buNone/>
          </a:pPr>
          <a:endParaRPr lang="en-US" sz="1300" kern="1200" dirty="0">
            <a:solidFill>
              <a:schemeClr val="accent5">
                <a:lumMod val="10000"/>
              </a:schemeClr>
            </a:solidFill>
          </a:endParaRPr>
        </a:p>
        <a:p>
          <a:pPr marL="0" lvl="0" indent="0" algn="l" defTabSz="577850">
            <a:lnSpc>
              <a:spcPct val="90000"/>
            </a:lnSpc>
            <a:spcBef>
              <a:spcPct val="0"/>
            </a:spcBef>
            <a:spcAft>
              <a:spcPct val="35000"/>
            </a:spcAft>
            <a:buNone/>
          </a:pPr>
          <a:r>
            <a:rPr lang="en-US" sz="1300" kern="1200" dirty="0">
              <a:solidFill>
                <a:schemeClr val="accent5">
                  <a:lumMod val="10000"/>
                </a:schemeClr>
              </a:solidFill>
            </a:rPr>
            <a:t>Upscale of SIDA supported strategic partnership framework which enables UNW’s implementation of SP outcome 5  </a:t>
          </a:r>
          <a:r>
            <a:rPr lang="en-US" sz="1300" kern="1200" dirty="0"/>
            <a:t>  </a:t>
          </a:r>
        </a:p>
      </dsp:txBody>
      <dsp:txXfrm>
        <a:off x="2689620" y="739709"/>
        <a:ext cx="3205957" cy="1936244"/>
      </dsp:txXfrm>
    </dsp:sp>
    <dsp:sp modelId="{F5DB7E75-CA77-46B9-9034-0B57D768F6ED}">
      <dsp:nvSpPr>
        <dsp:cNvPr id="0" name=""/>
        <dsp:cNvSpPr/>
      </dsp:nvSpPr>
      <dsp:spPr>
        <a:xfrm>
          <a:off x="0" y="3064499"/>
          <a:ext cx="3329809" cy="17776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0ED7038-717E-4506-802C-FE2022D44F1C}">
      <dsp:nvSpPr>
        <dsp:cNvPr id="0" name=""/>
        <dsp:cNvSpPr/>
      </dsp:nvSpPr>
      <dsp:spPr>
        <a:xfrm>
          <a:off x="2389937" y="3004280"/>
          <a:ext cx="599365" cy="5993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3D36B0C-E9C0-4E0D-801F-A458FBB8F348}">
      <dsp:nvSpPr>
        <dsp:cNvPr id="0" name=""/>
        <dsp:cNvSpPr/>
      </dsp:nvSpPr>
      <dsp:spPr>
        <a:xfrm>
          <a:off x="2689620" y="3004280"/>
          <a:ext cx="3205957" cy="59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endParaRPr lang="en-US" sz="1700" kern="1200"/>
        </a:p>
      </dsp:txBody>
      <dsp:txXfrm>
        <a:off x="2689620" y="3004280"/>
        <a:ext cx="3205957" cy="599365"/>
      </dsp:txXfrm>
    </dsp:sp>
    <dsp:sp modelId="{4866470E-79E7-40BA-A3F2-E1DDF0E7F580}">
      <dsp:nvSpPr>
        <dsp:cNvPr id="0" name=""/>
        <dsp:cNvSpPr/>
      </dsp:nvSpPr>
      <dsp:spPr>
        <a:xfrm>
          <a:off x="2689620" y="3603645"/>
          <a:ext cx="3205957" cy="21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endParaRPr lang="en-US" sz="1300" kern="1200"/>
        </a:p>
      </dsp:txBody>
      <dsp:txXfrm>
        <a:off x="2689620" y="3603645"/>
        <a:ext cx="3205957" cy="215138"/>
      </dsp:txXfrm>
    </dsp:sp>
    <dsp:sp modelId="{F940521A-45B5-46DA-AD61-5D6F72C1AA98}">
      <dsp:nvSpPr>
        <dsp:cNvPr id="0" name=""/>
        <dsp:cNvSpPr/>
      </dsp:nvSpPr>
      <dsp:spPr>
        <a:xfrm>
          <a:off x="2689620" y="3818783"/>
          <a:ext cx="77229" cy="7722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6CC990-9495-404E-90F1-ABC3E78F1215}">
      <dsp:nvSpPr>
        <dsp:cNvPr id="0" name=""/>
        <dsp:cNvSpPr/>
      </dsp:nvSpPr>
      <dsp:spPr>
        <a:xfrm>
          <a:off x="2689620" y="3896013"/>
          <a:ext cx="3205957" cy="21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endParaRPr lang="en-US" sz="1300" kern="1200"/>
        </a:p>
      </dsp:txBody>
      <dsp:txXfrm>
        <a:off x="2689620" y="3896013"/>
        <a:ext cx="3205957" cy="215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8FA22-C481-4D83-A546-F80A90A3669A}">
      <dsp:nvSpPr>
        <dsp:cNvPr id="0" name=""/>
        <dsp:cNvSpPr/>
      </dsp:nvSpPr>
      <dsp:spPr>
        <a:xfrm>
          <a:off x="-4468305" y="-685248"/>
          <a:ext cx="5323101" cy="5323101"/>
        </a:xfrm>
        <a:prstGeom prst="blockArc">
          <a:avLst>
            <a:gd name="adj1" fmla="val 18900000"/>
            <a:gd name="adj2" fmla="val 2700000"/>
            <a:gd name="adj3" fmla="val 40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820D7-06F9-4DCA-9A06-B1B4FC366E68}">
      <dsp:nvSpPr>
        <dsp:cNvPr id="0" name=""/>
        <dsp:cNvSpPr/>
      </dsp:nvSpPr>
      <dsp:spPr>
        <a:xfrm>
          <a:off x="319303" y="208144"/>
          <a:ext cx="7650967" cy="4161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30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Sustain</a:t>
          </a:r>
          <a:r>
            <a:rPr lang="en-US" sz="1200" kern="1200" dirty="0"/>
            <a:t> </a:t>
          </a:r>
          <a:r>
            <a:rPr lang="en-US" sz="1400" kern="1200" dirty="0"/>
            <a:t>global engagement of UN Women in humanitarian and crisis related normative, policy and coordination mechanisms to promote accountability to GEEWG in humanitarian and recovery efforts</a:t>
          </a:r>
        </a:p>
      </dsp:txBody>
      <dsp:txXfrm>
        <a:off x="319303" y="208144"/>
        <a:ext cx="7650967" cy="416130"/>
      </dsp:txXfrm>
    </dsp:sp>
    <dsp:sp modelId="{1E0F4117-66FF-462C-8440-E5A0F063FD70}">
      <dsp:nvSpPr>
        <dsp:cNvPr id="0" name=""/>
        <dsp:cNvSpPr/>
      </dsp:nvSpPr>
      <dsp:spPr>
        <a:xfrm>
          <a:off x="59222" y="156127"/>
          <a:ext cx="520162" cy="52016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D67A83-B132-453C-817F-0A7C0F8E218A}">
      <dsp:nvSpPr>
        <dsp:cNvPr id="0" name=""/>
        <dsp:cNvSpPr/>
      </dsp:nvSpPr>
      <dsp:spPr>
        <a:xfrm>
          <a:off x="661599" y="832260"/>
          <a:ext cx="7308671" cy="416130"/>
        </a:xfrm>
        <a:prstGeom prst="rect">
          <a:avLst/>
        </a:prstGeom>
        <a:solidFill>
          <a:schemeClr val="accent4">
            <a:hueOff val="-2239550"/>
            <a:satOff val="1052"/>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30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Link</a:t>
          </a:r>
          <a:r>
            <a:rPr lang="en-US" sz="1200" kern="1200" dirty="0"/>
            <a:t> </a:t>
          </a:r>
          <a:r>
            <a:rPr lang="en-US" sz="1400" kern="1200" dirty="0"/>
            <a:t>global policy and coordination strengths with country level efforts  to bridge gaps between commitments and implementation in coordination and response planning. </a:t>
          </a:r>
        </a:p>
      </dsp:txBody>
      <dsp:txXfrm>
        <a:off x="661599" y="832260"/>
        <a:ext cx="7308671" cy="416130"/>
      </dsp:txXfrm>
    </dsp:sp>
    <dsp:sp modelId="{AE9873F0-3F26-4A48-BA42-43228C34772B}">
      <dsp:nvSpPr>
        <dsp:cNvPr id="0" name=""/>
        <dsp:cNvSpPr/>
      </dsp:nvSpPr>
      <dsp:spPr>
        <a:xfrm>
          <a:off x="401517" y="780244"/>
          <a:ext cx="520162" cy="520162"/>
        </a:xfrm>
        <a:prstGeom prst="ellipse">
          <a:avLst/>
        </a:prstGeom>
        <a:solidFill>
          <a:schemeClr val="lt1">
            <a:hueOff val="0"/>
            <a:satOff val="0"/>
            <a:lumOff val="0"/>
            <a:alphaOff val="0"/>
          </a:schemeClr>
        </a:solidFill>
        <a:ln w="12700" cap="flat" cmpd="sng" algn="ctr">
          <a:solidFill>
            <a:schemeClr val="accent4">
              <a:hueOff val="-2239550"/>
              <a:satOff val="1052"/>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BF967-811A-421D-9A13-8078B2F38ABD}">
      <dsp:nvSpPr>
        <dsp:cNvPr id="0" name=""/>
        <dsp:cNvSpPr/>
      </dsp:nvSpPr>
      <dsp:spPr>
        <a:xfrm>
          <a:off x="818122" y="1456376"/>
          <a:ext cx="7152148" cy="416130"/>
        </a:xfrm>
        <a:prstGeom prst="rect">
          <a:avLst/>
        </a:prstGeom>
        <a:solidFill>
          <a:schemeClr val="accent4">
            <a:hueOff val="-4479100"/>
            <a:satOff val="2104"/>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30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Consolidate</a:t>
          </a:r>
          <a:r>
            <a:rPr lang="en-US" sz="1200" kern="1200" dirty="0"/>
            <a:t> </a:t>
          </a:r>
          <a:r>
            <a:rPr lang="en-US" sz="1400" kern="1200" dirty="0"/>
            <a:t>and leverage UN Women catalytic and transformative approach (hum-dev nexus) to maximize gender outcomes of the system at large.</a:t>
          </a:r>
        </a:p>
      </dsp:txBody>
      <dsp:txXfrm>
        <a:off x="818122" y="1456376"/>
        <a:ext cx="7152148" cy="416130"/>
      </dsp:txXfrm>
    </dsp:sp>
    <dsp:sp modelId="{5E4446D1-2AE8-4961-AA4C-FF703925F14C}">
      <dsp:nvSpPr>
        <dsp:cNvPr id="0" name=""/>
        <dsp:cNvSpPr/>
      </dsp:nvSpPr>
      <dsp:spPr>
        <a:xfrm>
          <a:off x="558040" y="1404360"/>
          <a:ext cx="520162" cy="520162"/>
        </a:xfrm>
        <a:prstGeom prst="ellipse">
          <a:avLst/>
        </a:prstGeom>
        <a:solidFill>
          <a:schemeClr val="lt1">
            <a:hueOff val="0"/>
            <a:satOff val="0"/>
            <a:lumOff val="0"/>
            <a:alphaOff val="0"/>
          </a:schemeClr>
        </a:solidFill>
        <a:ln w="12700" cap="flat" cmpd="sng" algn="ctr">
          <a:solidFill>
            <a:schemeClr val="accent4">
              <a:hueOff val="-4479100"/>
              <a:satOff val="2104"/>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155B10-1FB6-4D7A-BAE4-AF2F48A25033}">
      <dsp:nvSpPr>
        <dsp:cNvPr id="0" name=""/>
        <dsp:cNvSpPr/>
      </dsp:nvSpPr>
      <dsp:spPr>
        <a:xfrm>
          <a:off x="818122" y="2025622"/>
          <a:ext cx="7152148" cy="525081"/>
        </a:xfrm>
        <a:prstGeom prst="rect">
          <a:avLst/>
        </a:prstGeom>
        <a:solidFill>
          <a:schemeClr val="accent4">
            <a:hueOff val="-6718650"/>
            <a:satOff val="3156"/>
            <a:lumOff val="1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30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Focus</a:t>
          </a:r>
          <a:r>
            <a:rPr lang="en-US" sz="1200" kern="1200" dirty="0"/>
            <a:t> </a:t>
          </a:r>
          <a:r>
            <a:rPr lang="en-US" sz="1400" kern="1200" dirty="0"/>
            <a:t>in fewer number of countries to reach scale and higher impact, continue to be the global advocate and supporter of localization and women’s leadership in humanitarian action and DRR</a:t>
          </a:r>
        </a:p>
      </dsp:txBody>
      <dsp:txXfrm>
        <a:off x="818122" y="2025622"/>
        <a:ext cx="7152148" cy="525081"/>
      </dsp:txXfrm>
    </dsp:sp>
    <dsp:sp modelId="{F1031240-88FD-4BAE-B5DF-1E63788CF423}">
      <dsp:nvSpPr>
        <dsp:cNvPr id="0" name=""/>
        <dsp:cNvSpPr/>
      </dsp:nvSpPr>
      <dsp:spPr>
        <a:xfrm>
          <a:off x="558040" y="2028081"/>
          <a:ext cx="520162" cy="520162"/>
        </a:xfrm>
        <a:prstGeom prst="ellipse">
          <a:avLst/>
        </a:prstGeom>
        <a:solidFill>
          <a:schemeClr val="lt1">
            <a:hueOff val="0"/>
            <a:satOff val="0"/>
            <a:lumOff val="0"/>
            <a:alphaOff val="0"/>
          </a:schemeClr>
        </a:solidFill>
        <a:ln w="12700" cap="flat" cmpd="sng" algn="ctr">
          <a:solidFill>
            <a:schemeClr val="accent4">
              <a:hueOff val="-6718650"/>
              <a:satOff val="3156"/>
              <a:lumOff val="11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EE56A3-AE99-4AC0-AD90-B71D6F97E782}">
      <dsp:nvSpPr>
        <dsp:cNvPr id="0" name=""/>
        <dsp:cNvSpPr/>
      </dsp:nvSpPr>
      <dsp:spPr>
        <a:xfrm>
          <a:off x="661599" y="2704214"/>
          <a:ext cx="7308671" cy="416130"/>
        </a:xfrm>
        <a:prstGeom prst="rect">
          <a:avLst/>
        </a:prstGeom>
        <a:solidFill>
          <a:schemeClr val="accent4">
            <a:hueOff val="-8958200"/>
            <a:satOff val="4208"/>
            <a:lumOff val="15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30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Strengthen </a:t>
          </a:r>
          <a:r>
            <a:rPr lang="en-US" sz="1400" b="0" kern="1200" dirty="0">
              <a:solidFill>
                <a:schemeClr val="bg1"/>
              </a:solidFill>
            </a:rPr>
            <a:t>partnership</a:t>
          </a:r>
          <a:r>
            <a:rPr lang="en-US" sz="1600" b="1" kern="1200" dirty="0">
              <a:solidFill>
                <a:schemeClr val="tx1"/>
              </a:solidFill>
            </a:rPr>
            <a:t> </a:t>
          </a:r>
          <a:r>
            <a:rPr lang="en-US" sz="1400" b="0" kern="1200" dirty="0">
              <a:solidFill>
                <a:schemeClr val="bg1"/>
              </a:solidFill>
            </a:rPr>
            <a:t>to maximize impact through system wide response and joint action at global, regional and country level.  </a:t>
          </a:r>
        </a:p>
      </dsp:txBody>
      <dsp:txXfrm>
        <a:off x="661599" y="2704214"/>
        <a:ext cx="7308671" cy="416130"/>
      </dsp:txXfrm>
    </dsp:sp>
    <dsp:sp modelId="{626490DF-0E16-486A-AB3D-0C037651EF59}">
      <dsp:nvSpPr>
        <dsp:cNvPr id="0" name=""/>
        <dsp:cNvSpPr/>
      </dsp:nvSpPr>
      <dsp:spPr>
        <a:xfrm>
          <a:off x="401517" y="2652197"/>
          <a:ext cx="520162" cy="520162"/>
        </a:xfrm>
        <a:prstGeom prst="ellipse">
          <a:avLst/>
        </a:prstGeom>
        <a:solidFill>
          <a:schemeClr val="lt1">
            <a:hueOff val="0"/>
            <a:satOff val="0"/>
            <a:lumOff val="0"/>
            <a:alphaOff val="0"/>
          </a:schemeClr>
        </a:solidFill>
        <a:ln w="12700" cap="flat" cmpd="sng" algn="ctr">
          <a:solidFill>
            <a:schemeClr val="accent4">
              <a:hueOff val="-8958200"/>
              <a:satOff val="4208"/>
              <a:lumOff val="15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106B6B-A19C-44C6-89EE-F809CCC48ECB}">
      <dsp:nvSpPr>
        <dsp:cNvPr id="0" name=""/>
        <dsp:cNvSpPr/>
      </dsp:nvSpPr>
      <dsp:spPr>
        <a:xfrm>
          <a:off x="319303" y="3328330"/>
          <a:ext cx="7650967" cy="416130"/>
        </a:xfrm>
        <a:prstGeom prst="rect">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30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Align</a:t>
          </a:r>
          <a:r>
            <a:rPr lang="en-US" sz="1900" kern="1200" dirty="0"/>
            <a:t> </a:t>
          </a:r>
          <a:r>
            <a:rPr lang="en-US" sz="1400" kern="1200" dirty="0">
              <a:solidFill>
                <a:schemeClr val="bg1"/>
              </a:solidFill>
            </a:rPr>
            <a:t>strategy, structure, capacities and action with further support from donor base</a:t>
          </a:r>
        </a:p>
      </dsp:txBody>
      <dsp:txXfrm>
        <a:off x="319303" y="3328330"/>
        <a:ext cx="7650967" cy="416130"/>
      </dsp:txXfrm>
    </dsp:sp>
    <dsp:sp modelId="{743BD7B2-C3A9-4BAC-A7B2-6ED5B1A70B1C}">
      <dsp:nvSpPr>
        <dsp:cNvPr id="0" name=""/>
        <dsp:cNvSpPr/>
      </dsp:nvSpPr>
      <dsp:spPr>
        <a:xfrm>
          <a:off x="59222" y="3276314"/>
          <a:ext cx="520162" cy="520162"/>
        </a:xfrm>
        <a:prstGeom prst="ellipse">
          <a:avLst/>
        </a:prstGeom>
        <a:solidFill>
          <a:schemeClr val="lt1">
            <a:hueOff val="0"/>
            <a:satOff val="0"/>
            <a:lumOff val="0"/>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9D5B9-4B0A-4DDE-BEFC-7746A75D90F5}"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5D800-F375-473C-B993-015AE4DB6122}" type="slidenum">
              <a:rPr lang="en-US" smtClean="0"/>
              <a:t>‹#›</a:t>
            </a:fld>
            <a:endParaRPr lang="en-US"/>
          </a:p>
        </p:txBody>
      </p:sp>
    </p:spTree>
    <p:extLst>
      <p:ext uri="{BB962C8B-B14F-4D97-AF65-F5344CB8AC3E}">
        <p14:creationId xmlns:p14="http://schemas.microsoft.com/office/powerpoint/2010/main" val="258754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Arial" charset="0"/>
                <a:ea typeface="+mn-ea"/>
                <a:cs typeface="+mn-cs"/>
              </a:rPr>
              <a:t>Global Level </a:t>
            </a:r>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The IASC showed inconsistency in the adoption and application of its gender policy.  For the Principal’s output in 2018, only one-third of its published decisions reflected inclusion of the commitments to gender.  Most concerningly, they were only reflected through reference to PSEA and AAP in the Strategic Priorities set for the IASC for 2018-2019, less than 12 months after the Gender Policy was officially endorsed.</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The workplans for the Working Group and the Emergency Directors Group covering 2018 were rolled over from 2017, before the Gender Policy was adopted.  </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2018 did see the launch of the </a:t>
            </a:r>
            <a:r>
              <a:rPr lang="en-US" sz="1200" b="1" i="1" kern="1200" dirty="0">
                <a:solidFill>
                  <a:schemeClr val="tx1"/>
                </a:solidFill>
                <a:effectLst/>
                <a:latin typeface="Arial" charset="0"/>
                <a:ea typeface="+mn-ea"/>
                <a:cs typeface="+mn-cs"/>
              </a:rPr>
              <a:t>IASC’s Gender and Age Marker </a:t>
            </a:r>
            <a:r>
              <a:rPr lang="en-US" sz="1200" kern="1200" dirty="0">
                <a:solidFill>
                  <a:schemeClr val="tx1"/>
                </a:solidFill>
                <a:effectLst/>
                <a:latin typeface="Arial" charset="0"/>
                <a:ea typeface="+mn-ea"/>
                <a:cs typeface="+mn-cs"/>
              </a:rPr>
              <a:t>and the</a:t>
            </a:r>
            <a:r>
              <a:rPr lang="en-US" sz="1200" b="1" i="1" kern="1200" dirty="0">
                <a:solidFill>
                  <a:schemeClr val="tx1"/>
                </a:solidFill>
                <a:effectLst/>
                <a:latin typeface="Arial" charset="0"/>
                <a:ea typeface="+mn-ea"/>
                <a:cs typeface="+mn-cs"/>
              </a:rPr>
              <a:t> IASC Gender Handbook</a:t>
            </a:r>
            <a:r>
              <a:rPr lang="en-US" sz="1200" kern="1200" dirty="0">
                <a:solidFill>
                  <a:schemeClr val="tx1"/>
                </a:solidFill>
                <a:effectLst/>
                <a:latin typeface="Arial" charset="0"/>
                <a:ea typeface="+mn-ea"/>
                <a:cs typeface="+mn-cs"/>
              </a:rPr>
              <a:t> </a:t>
            </a:r>
            <a:r>
              <a:rPr lang="en-US" sz="1200" b="1" i="1" kern="1200" dirty="0">
                <a:solidFill>
                  <a:schemeClr val="tx1"/>
                </a:solidFill>
                <a:effectLst/>
                <a:latin typeface="Arial" charset="0"/>
                <a:ea typeface="+mn-ea"/>
                <a:cs typeface="+mn-cs"/>
              </a:rPr>
              <a:t>for Humanitarian Action</a:t>
            </a:r>
            <a:r>
              <a:rPr lang="en-US" sz="1200" kern="1200" dirty="0">
                <a:solidFill>
                  <a:schemeClr val="tx1"/>
                </a:solidFill>
                <a:effectLst/>
                <a:latin typeface="Arial" charset="0"/>
                <a:ea typeface="+mn-ea"/>
                <a:cs typeface="+mn-cs"/>
              </a:rPr>
              <a:t>, which are landmark tools for the focused integration of gender into the coordination of humanitarian action.  However, it is worth reflecting that both these resources were developed by GenCap and the GRG respectively, both of which are focused on gender in humanitarian action.  </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Conversely, the other key output of the Working Group in 2018 – </a:t>
            </a:r>
            <a:r>
              <a:rPr lang="en-US" sz="1200" i="1" kern="1200" dirty="0">
                <a:solidFill>
                  <a:schemeClr val="tx1"/>
                </a:solidFill>
                <a:effectLst/>
                <a:latin typeface="Arial" charset="0"/>
                <a:ea typeface="+mn-ea"/>
                <a:cs typeface="+mn-cs"/>
              </a:rPr>
              <a:t>the Protocols on Humanitarian System-Wide Scale-Up Activation</a:t>
            </a:r>
            <a:r>
              <a:rPr lang="en-US" sz="1200" kern="1200" dirty="0">
                <a:solidFill>
                  <a:schemeClr val="tx1"/>
                </a:solidFill>
                <a:effectLst/>
                <a:latin typeface="Arial" charset="0"/>
                <a:ea typeface="+mn-ea"/>
                <a:cs typeface="+mn-cs"/>
              </a:rPr>
              <a:t> – which were developed without gender-in-humanitarian-action technical capacity input, had very limited content from the Gender Policy.</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All of this demonstrates that without direct </a:t>
            </a:r>
            <a:r>
              <a:rPr lang="en-US" sz="1200" kern="1200" dirty="0" err="1">
                <a:solidFill>
                  <a:schemeClr val="tx1"/>
                </a:solidFill>
                <a:effectLst/>
                <a:latin typeface="Arial" charset="0"/>
                <a:ea typeface="+mn-ea"/>
                <a:cs typeface="+mn-cs"/>
              </a:rPr>
              <a:t>GiHA</a:t>
            </a:r>
            <a:r>
              <a:rPr lang="en-US" sz="1200" kern="1200" dirty="0">
                <a:solidFill>
                  <a:schemeClr val="tx1"/>
                </a:solidFill>
                <a:effectLst/>
                <a:latin typeface="Arial" charset="0"/>
                <a:ea typeface="+mn-ea"/>
                <a:cs typeface="+mn-cs"/>
              </a:rPr>
              <a:t> technical capacity membership in the IASC, the humanitarian community will need to remain vigilant in its monitoring of the IASC’s delivery of it commitments to </a:t>
            </a:r>
            <a:r>
              <a:rPr lang="en-US" sz="1200" kern="1200" dirty="0" err="1">
                <a:solidFill>
                  <a:schemeClr val="tx1"/>
                </a:solidFill>
                <a:effectLst/>
                <a:latin typeface="Arial" charset="0"/>
                <a:ea typeface="+mn-ea"/>
                <a:cs typeface="+mn-cs"/>
              </a:rPr>
              <a:t>GiHA</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Feedback from the global clusters into the AF monitoring process was limited which was indicative of a lack of knowledge of the 2017 IASC Gender Policy and reporting obligations to the Accountability Framework.  This is an issue that will need to be addressed by the Principals, the Operational Policy and Advocacy Group (OPAG) and the Gender Reference Group.  The former for reiterating to its constituent parts the IASC’s stated policy and reporting commitments and the latter two for socializing the policy contents and the AF’s added value to the IASC.</a:t>
            </a:r>
          </a:p>
          <a:p>
            <a:endParaRPr lang="en-US" sz="1200" b="1" i="1"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Field Level – </a:t>
            </a:r>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Whilst it is welcoming to see 90% of the HNOs published in 2018 had some degree of gender analysis included on the impact of the given crises on women, men, girls and boys (beyond just protection and reproductive health issues) and 55% of them demonstrated use of SADD in at least half of the clusters contained within, </a:t>
            </a:r>
            <a:r>
              <a:rPr lang="en-US" sz="1200" b="1" i="1" kern="1200" dirty="0">
                <a:solidFill>
                  <a:schemeClr val="tx1"/>
                </a:solidFill>
                <a:effectLst/>
                <a:latin typeface="Arial" charset="0"/>
                <a:ea typeface="+mn-ea"/>
                <a:cs typeface="+mn-cs"/>
              </a:rPr>
              <a:t>only 45% of them (9 of 20) contained both</a:t>
            </a:r>
            <a:r>
              <a:rPr lang="en-US" sz="1200" kern="1200" dirty="0">
                <a:solidFill>
                  <a:schemeClr val="tx1"/>
                </a:solidFill>
                <a:effectLst/>
                <a:latin typeface="Arial" charset="0"/>
                <a:ea typeface="+mn-ea"/>
                <a:cs typeface="+mn-cs"/>
              </a:rPr>
              <a:t>.  Furthermore, the issues identified in the gender analysis was inconsistently applied to the prioritized actions of the clusters/sectors in the HNOs and the HRPs.  It is worth noting that only 5 of the reporting countries had an independent gender analysis develop as a resource to feed into the humanitarian planning process.</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Looking at specific action plans that address the specific needs (though not exclusive) of women and girls, the Response plans were reviewed for inclusion of action on sexual and reproductive health (67% of the 20 HRPs included SRH), women’s economic empowerment (67%), mitigation and response to GBV (65%).  These are obviously encouraging numbers, but demonstrate that there is still a long way to go.</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70% and 100% of the HRPs included strategies and plans for PSEA and AAP, respectively.  But what was often missing was details on how women and girls would be able to equally and safely access the feedback and complaints mechanisms that are central to both.  What is also interesting is that despite a ubiquitous referral to AAP and participation of the affected population in the HRPs, only 56% of them had direct consultation with local women’s organizations in the planning and decision making process.</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In terms of functioning gender reference/working groups at the country level, 44% of the reporting countries (11 of 25) had them functioning in 2018 – and of this group, half had gender analysis and demonstrated use of SADD in their planning documents (HNO/HRP).</a:t>
            </a: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Also worth noting is only 3 of the 19 HCTs which kept records of attendees in 2018 had gender parity.</a:t>
            </a:r>
          </a:p>
          <a:p>
            <a:r>
              <a:rPr lang="en-US" sz="1200"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Conclusion</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AF report marks the first step in an ongoing monitoring process of the integration of gender equality and the empowerment of women and girls in the global and field level humanitarian architecture.  Providing a snapshot of how things stand after the first 12 months of the 2017 IASC Gender Policy’s existence.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What is evident from the results is the need for continued vigilance and technical support to the IASC and its structures, in order to assist them meet their commitments and obligations to the crisis affected women and girls, as well as men and boys.</a:t>
            </a:r>
          </a:p>
          <a:p>
            <a:pPr lvl="0"/>
            <a:r>
              <a:rPr lang="en-US" sz="1200" kern="1200" dirty="0">
                <a:solidFill>
                  <a:schemeClr val="tx1"/>
                </a:solidFill>
                <a:effectLst/>
                <a:latin typeface="Arial" charset="0"/>
                <a:ea typeface="+mn-ea"/>
                <a:cs typeface="+mn-cs"/>
              </a:rPr>
              <a:t>The IASC must have in place </a:t>
            </a:r>
            <a:r>
              <a:rPr lang="en-US" sz="1200" kern="1200" dirty="0" err="1">
                <a:solidFill>
                  <a:schemeClr val="tx1"/>
                </a:solidFill>
                <a:effectLst/>
                <a:latin typeface="Arial" charset="0"/>
                <a:ea typeface="+mn-ea"/>
                <a:cs typeface="+mn-cs"/>
              </a:rPr>
              <a:t>GiHA</a:t>
            </a:r>
            <a:r>
              <a:rPr lang="en-US" sz="1200" kern="1200" dirty="0">
                <a:solidFill>
                  <a:schemeClr val="tx1"/>
                </a:solidFill>
                <a:effectLst/>
                <a:latin typeface="Arial" charset="0"/>
                <a:ea typeface="+mn-ea"/>
                <a:cs typeface="+mn-cs"/>
              </a:rPr>
              <a:t> technical capacity from the Principal’s group, right down to the HCTs and inter-cluster groups in the field.</a:t>
            </a:r>
          </a:p>
          <a:p>
            <a:pPr lvl="0"/>
            <a:r>
              <a:rPr lang="en-US" sz="1200" kern="1200" dirty="0">
                <a:solidFill>
                  <a:schemeClr val="tx1"/>
                </a:solidFill>
                <a:effectLst/>
                <a:latin typeface="Arial" charset="0"/>
                <a:ea typeface="+mn-ea"/>
                <a:cs typeface="+mn-cs"/>
              </a:rPr>
              <a:t>The policy and the standards and roles and responsibilities contained within need to be socialized more through advocacy and training.  In addition, the reporting obligations of the AF need to be better explained and the Principals must iterate the value of the AF to the work of the IASC.  This is the responsibility of the OPAG Results Group 2 on Accountability and Inclusion, with support from the GRG.</a:t>
            </a:r>
          </a:p>
          <a:p>
            <a:endParaRPr lang="en-US" dirty="0"/>
          </a:p>
        </p:txBody>
      </p:sp>
      <p:sp>
        <p:nvSpPr>
          <p:cNvPr id="4" name="Slide Number Placeholder 3"/>
          <p:cNvSpPr>
            <a:spLocks noGrp="1"/>
          </p:cNvSpPr>
          <p:nvPr>
            <p:ph type="sldNum" sz="quarter" idx="5"/>
          </p:nvPr>
        </p:nvSpPr>
        <p:spPr/>
        <p:txBody>
          <a:bodyPr/>
          <a:lstStyle/>
          <a:p>
            <a:fld id="{9A75D800-F375-473C-B993-015AE4DB6122}" type="slidenum">
              <a:rPr lang="en-US" smtClean="0"/>
              <a:t>4</a:t>
            </a:fld>
            <a:endParaRPr lang="en-US"/>
          </a:p>
        </p:txBody>
      </p:sp>
    </p:spTree>
    <p:extLst>
      <p:ext uri="{BB962C8B-B14F-4D97-AF65-F5344CB8AC3E}">
        <p14:creationId xmlns:p14="http://schemas.microsoft.com/office/powerpoint/2010/main" val="313218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 to the upcoming Special Issue of the Oxfam Gender and Development Journal</a:t>
            </a:r>
            <a:endParaRPr lang="en-US" dirty="0"/>
          </a:p>
        </p:txBody>
      </p:sp>
      <p:sp>
        <p:nvSpPr>
          <p:cNvPr id="4" name="Slide Number Placeholder 3"/>
          <p:cNvSpPr>
            <a:spLocks noGrp="1"/>
          </p:cNvSpPr>
          <p:nvPr>
            <p:ph type="sldNum" sz="quarter" idx="5"/>
          </p:nvPr>
        </p:nvSpPr>
        <p:spPr/>
        <p:txBody>
          <a:bodyPr/>
          <a:lstStyle/>
          <a:p>
            <a:fld id="{99EB1DB2-472C-4A31-8206-399C77E25465}" type="slidenum">
              <a:rPr lang="en-US" smtClean="0"/>
              <a:t>10</a:t>
            </a:fld>
            <a:endParaRPr lang="en-US"/>
          </a:p>
        </p:txBody>
      </p:sp>
    </p:spTree>
    <p:extLst>
      <p:ext uri="{BB962C8B-B14F-4D97-AF65-F5344CB8AC3E}">
        <p14:creationId xmlns:p14="http://schemas.microsoft.com/office/powerpoint/2010/main" val="302637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E2778B-1A70-4AEA-A1B5-249CCD0F02BF}"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127444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2778B-1A70-4AEA-A1B5-249CCD0F02BF}"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88215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2778B-1A70-4AEA-A1B5-249CCD0F02BF}"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327834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ide-No Photos">
    <p:spTree>
      <p:nvGrpSpPr>
        <p:cNvPr id="1" name=""/>
        <p:cNvGrpSpPr/>
        <p:nvPr/>
      </p:nvGrpSpPr>
      <p:grpSpPr>
        <a:xfrm>
          <a:off x="0" y="0"/>
          <a:ext cx="0" cy="0"/>
          <a:chOff x="0" y="0"/>
          <a:chExt cx="0" cy="0"/>
        </a:xfrm>
      </p:grpSpPr>
      <p:sp>
        <p:nvSpPr>
          <p:cNvPr id="4" name="Rectangle 3"/>
          <p:cNvSpPr/>
          <p:nvPr userDrawn="1"/>
        </p:nvSpPr>
        <p:spPr>
          <a:xfrm>
            <a:off x="0" y="0"/>
            <a:ext cx="13208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cs typeface="ＭＳ Ｐゴシック" charset="-128"/>
            </a:endParaRPr>
          </a:p>
        </p:txBody>
      </p:sp>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81000"/>
            <a:ext cx="5181600" cy="685800"/>
            <a:chOff x="0" y="381000"/>
            <a:chExt cx="3886200" cy="685800"/>
          </a:xfrm>
        </p:grpSpPr>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Placeholder 4"/>
          <p:cNvSpPr>
            <a:spLocks noGrp="1"/>
          </p:cNvSpPr>
          <p:nvPr>
            <p:ph type="body" sz="quarter" idx="14"/>
          </p:nvPr>
        </p:nvSpPr>
        <p:spPr>
          <a:xfrm>
            <a:off x="524933" y="1409700"/>
            <a:ext cx="11311467"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81867" y="419100"/>
            <a:ext cx="8906933" cy="596900"/>
          </a:xfrm>
        </p:spPr>
        <p:txBody>
          <a:bodyPr>
            <a:noAutofit/>
          </a:bodyPr>
          <a:lstStyle>
            <a:lvl1pPr algn="l">
              <a:buNone/>
              <a:defRPr sz="4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48606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2778B-1A70-4AEA-A1B5-249CCD0F02BF}"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39877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2778B-1A70-4AEA-A1B5-249CCD0F02BF}"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378631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E2778B-1A70-4AEA-A1B5-249CCD0F02BF}"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285894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E2778B-1A70-4AEA-A1B5-249CCD0F02BF}"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418956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E2778B-1A70-4AEA-A1B5-249CCD0F02BF}" type="datetimeFigureOut">
              <a:rPr lang="en-US" smtClean="0"/>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395424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2778B-1A70-4AEA-A1B5-249CCD0F02BF}"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69978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2778B-1A70-4AEA-A1B5-249CCD0F02BF}"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84137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2778B-1A70-4AEA-A1B5-249CCD0F02BF}"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E52F7-69FC-439A-993E-9BB2C3721E4A}" type="slidenum">
              <a:rPr lang="en-US" smtClean="0"/>
              <a:t>‹#›</a:t>
            </a:fld>
            <a:endParaRPr lang="en-US"/>
          </a:p>
        </p:txBody>
      </p:sp>
    </p:spTree>
    <p:extLst>
      <p:ext uri="{BB962C8B-B14F-4D97-AF65-F5344CB8AC3E}">
        <p14:creationId xmlns:p14="http://schemas.microsoft.com/office/powerpoint/2010/main" val="112197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2778B-1A70-4AEA-A1B5-249CCD0F02BF}" type="datetimeFigureOut">
              <a:rPr lang="en-US" smtClean="0"/>
              <a:t>8/26/2019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E52F7-69FC-439A-993E-9BB2C3721E4A}" type="slidenum">
              <a:rPr lang="en-US" smtClean="0"/>
              <a:t>‹#›</a:t>
            </a:fld>
            <a:endParaRPr lang="en-US"/>
          </a:p>
        </p:txBody>
      </p:sp>
    </p:spTree>
    <p:extLst>
      <p:ext uri="{BB962C8B-B14F-4D97-AF65-F5344CB8AC3E}">
        <p14:creationId xmlns:p14="http://schemas.microsoft.com/office/powerpoint/2010/main" val="16640550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6.xml"/><Relationship Id="rId7" Type="http://schemas.openxmlformats.org/officeDocument/2006/relationships/image" Target="../media/image28.jp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DE0247-BDD6-488E-9854-3ADF9D9487F0}"/>
              </a:ext>
            </a:extLst>
          </p:cNvPr>
          <p:cNvSpPr>
            <a:spLocks noGrp="1"/>
          </p:cNvSpPr>
          <p:nvPr>
            <p:ph type="title"/>
          </p:nvPr>
        </p:nvSpPr>
        <p:spPr>
          <a:xfrm>
            <a:off x="478763" y="1912640"/>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Management Response</a:t>
            </a:r>
          </a:p>
        </p:txBody>
      </p:sp>
      <p:sp>
        <p:nvSpPr>
          <p:cNvPr id="18" name="Content Placeholder 15">
            <a:extLst>
              <a:ext uri="{FF2B5EF4-FFF2-40B4-BE49-F238E27FC236}">
                <a16:creationId xmlns:a16="http://schemas.microsoft.com/office/drawing/2014/main" id="{1BA5A4D6-1ED7-44B9-B37C-FED5DE39802B}"/>
              </a:ext>
            </a:extLst>
          </p:cNvPr>
          <p:cNvSpPr>
            <a:spLocks noGrp="1"/>
          </p:cNvSpPr>
          <p:nvPr>
            <p:ph sz="half" idx="2"/>
          </p:nvPr>
        </p:nvSpPr>
        <p:spPr>
          <a:xfrm>
            <a:off x="558275" y="4048339"/>
            <a:ext cx="3363974" cy="3415623"/>
          </a:xfrm>
        </p:spPr>
        <p:txBody>
          <a:bodyPr vert="horz" lIns="91440" tIns="45720" rIns="91440" bIns="45720" rtlCol="0">
            <a:normAutofit/>
          </a:bodyPr>
          <a:lstStyle/>
          <a:p>
            <a:pPr marL="0" indent="0">
              <a:buNone/>
            </a:pPr>
            <a:r>
              <a:rPr lang="en-US" sz="2000" dirty="0"/>
              <a:t>Corporate Thematic Evaluation of UN-Women’s Contribution to Humanitarian Action</a:t>
            </a:r>
          </a:p>
          <a:p>
            <a:pPr marL="0"/>
            <a:endParaRPr lang="en-US" sz="2000" dirty="0"/>
          </a:p>
        </p:txBody>
      </p:sp>
      <p:pic>
        <p:nvPicPr>
          <p:cNvPr id="5" name="Picture Placeholder 5">
            <a:extLst>
              <a:ext uri="{FF2B5EF4-FFF2-40B4-BE49-F238E27FC236}">
                <a16:creationId xmlns:a16="http://schemas.microsoft.com/office/drawing/2014/main" id="{1BECCB9F-0749-43FA-9601-ED27F854B6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401" r="1" b="1"/>
          <a:stretch/>
        </p:blipFill>
        <p:spPr>
          <a:xfrm>
            <a:off x="5208554" y="908463"/>
            <a:ext cx="6250769" cy="5041073"/>
          </a:xfrm>
          <a:prstGeom prst="rect">
            <a:avLst/>
          </a:prstGeom>
        </p:spPr>
      </p:pic>
      <p:sp>
        <p:nvSpPr>
          <p:cNvPr id="93" name="object 5">
            <a:extLst>
              <a:ext uri="{FF2B5EF4-FFF2-40B4-BE49-F238E27FC236}">
                <a16:creationId xmlns:a16="http://schemas.microsoft.com/office/drawing/2014/main" id="{6DCDF2EE-BA73-4F6E-9986-57A9A7EDB3A7}"/>
              </a:ext>
            </a:extLst>
          </p:cNvPr>
          <p:cNvSpPr/>
          <p:nvPr/>
        </p:nvSpPr>
        <p:spPr>
          <a:xfrm>
            <a:off x="2001798" y="1148533"/>
            <a:ext cx="79565" cy="121507"/>
          </a:xfrm>
          <a:prstGeom prst="rect">
            <a:avLst/>
          </a:prstGeom>
          <a:blipFill>
            <a:blip r:embed="rId3" cstate="print"/>
            <a:stretch>
              <a:fillRect/>
            </a:stretch>
          </a:blipFill>
        </p:spPr>
        <p:txBody>
          <a:bodyPr wrap="square" lIns="0" tIns="0" rIns="0" bIns="0" rtlCol="0"/>
          <a:lstStyle/>
          <a:p>
            <a:endParaRPr/>
          </a:p>
        </p:txBody>
      </p:sp>
      <p:sp>
        <p:nvSpPr>
          <p:cNvPr id="94" name="object 6">
            <a:extLst>
              <a:ext uri="{FF2B5EF4-FFF2-40B4-BE49-F238E27FC236}">
                <a16:creationId xmlns:a16="http://schemas.microsoft.com/office/drawing/2014/main" id="{FD62F001-E512-4FD8-9AFB-CFAE49CCCA99}"/>
              </a:ext>
            </a:extLst>
          </p:cNvPr>
          <p:cNvSpPr/>
          <p:nvPr/>
        </p:nvSpPr>
        <p:spPr>
          <a:xfrm>
            <a:off x="2109970" y="1139687"/>
            <a:ext cx="0" cy="130810"/>
          </a:xfrm>
          <a:custGeom>
            <a:avLst/>
            <a:gdLst/>
            <a:ahLst/>
            <a:cxnLst/>
            <a:rect l="l" t="t" r="r" b="b"/>
            <a:pathLst>
              <a:path h="130809">
                <a:moveTo>
                  <a:pt x="0" y="0"/>
                </a:moveTo>
                <a:lnTo>
                  <a:pt x="0" y="130352"/>
                </a:lnTo>
              </a:path>
            </a:pathLst>
          </a:custGeom>
          <a:ln w="19041">
            <a:solidFill>
              <a:srgbClr val="000000"/>
            </a:solidFill>
          </a:ln>
        </p:spPr>
        <p:txBody>
          <a:bodyPr wrap="square" lIns="0" tIns="0" rIns="0" bIns="0" rtlCol="0"/>
          <a:lstStyle/>
          <a:p>
            <a:endParaRPr/>
          </a:p>
        </p:txBody>
      </p:sp>
      <p:sp>
        <p:nvSpPr>
          <p:cNvPr id="95" name="object 7">
            <a:extLst>
              <a:ext uri="{FF2B5EF4-FFF2-40B4-BE49-F238E27FC236}">
                <a16:creationId xmlns:a16="http://schemas.microsoft.com/office/drawing/2014/main" id="{1C2B1E3A-DC8E-49D4-9E9C-10173F4A78FB}"/>
              </a:ext>
            </a:extLst>
          </p:cNvPr>
          <p:cNvSpPr/>
          <p:nvPr/>
        </p:nvSpPr>
        <p:spPr>
          <a:xfrm>
            <a:off x="2141253" y="1179512"/>
            <a:ext cx="72085" cy="92568"/>
          </a:xfrm>
          <a:prstGeom prst="rect">
            <a:avLst/>
          </a:prstGeom>
          <a:blipFill>
            <a:blip r:embed="rId4" cstate="print"/>
            <a:stretch>
              <a:fillRect/>
            </a:stretch>
          </a:blipFill>
        </p:spPr>
        <p:txBody>
          <a:bodyPr wrap="square" lIns="0" tIns="0" rIns="0" bIns="0" rtlCol="0"/>
          <a:lstStyle/>
          <a:p>
            <a:endParaRPr/>
          </a:p>
        </p:txBody>
      </p:sp>
      <p:sp>
        <p:nvSpPr>
          <p:cNvPr id="96" name="object 8">
            <a:extLst>
              <a:ext uri="{FF2B5EF4-FFF2-40B4-BE49-F238E27FC236}">
                <a16:creationId xmlns:a16="http://schemas.microsoft.com/office/drawing/2014/main" id="{A7A07EEA-9C23-4F56-A21E-553121E5CA30}"/>
              </a:ext>
            </a:extLst>
          </p:cNvPr>
          <p:cNvSpPr/>
          <p:nvPr/>
        </p:nvSpPr>
        <p:spPr>
          <a:xfrm>
            <a:off x="2240902" y="1179513"/>
            <a:ext cx="74442" cy="90527"/>
          </a:xfrm>
          <a:prstGeom prst="rect">
            <a:avLst/>
          </a:prstGeom>
          <a:blipFill>
            <a:blip r:embed="rId5" cstate="print"/>
            <a:stretch>
              <a:fillRect/>
            </a:stretch>
          </a:blipFill>
        </p:spPr>
        <p:txBody>
          <a:bodyPr wrap="square" lIns="0" tIns="0" rIns="0" bIns="0" rtlCol="0"/>
          <a:lstStyle/>
          <a:p>
            <a:endParaRPr/>
          </a:p>
        </p:txBody>
      </p:sp>
      <p:sp>
        <p:nvSpPr>
          <p:cNvPr id="97" name="object 9">
            <a:extLst>
              <a:ext uri="{FF2B5EF4-FFF2-40B4-BE49-F238E27FC236}">
                <a16:creationId xmlns:a16="http://schemas.microsoft.com/office/drawing/2014/main" id="{D00484F6-4385-4473-B770-C4FAF7762C56}"/>
              </a:ext>
            </a:extLst>
          </p:cNvPr>
          <p:cNvSpPr/>
          <p:nvPr/>
        </p:nvSpPr>
        <p:spPr>
          <a:xfrm>
            <a:off x="2336109" y="1147851"/>
            <a:ext cx="145575" cy="124228"/>
          </a:xfrm>
          <a:prstGeom prst="rect">
            <a:avLst/>
          </a:prstGeom>
          <a:blipFill>
            <a:blip r:embed="rId6" cstate="print"/>
            <a:stretch>
              <a:fillRect/>
            </a:stretch>
          </a:blipFill>
        </p:spPr>
        <p:txBody>
          <a:bodyPr wrap="square" lIns="0" tIns="0" rIns="0" bIns="0" rtlCol="0"/>
          <a:lstStyle/>
          <a:p>
            <a:endParaRPr/>
          </a:p>
        </p:txBody>
      </p:sp>
      <p:sp>
        <p:nvSpPr>
          <p:cNvPr id="98" name="object 10">
            <a:extLst>
              <a:ext uri="{FF2B5EF4-FFF2-40B4-BE49-F238E27FC236}">
                <a16:creationId xmlns:a16="http://schemas.microsoft.com/office/drawing/2014/main" id="{23BA896A-2F53-48F4-B893-252D11A1F60D}"/>
              </a:ext>
            </a:extLst>
          </p:cNvPr>
          <p:cNvSpPr/>
          <p:nvPr/>
        </p:nvSpPr>
        <p:spPr>
          <a:xfrm>
            <a:off x="2574851" y="1147534"/>
            <a:ext cx="422717" cy="124546"/>
          </a:xfrm>
          <a:prstGeom prst="rect">
            <a:avLst/>
          </a:prstGeom>
          <a:blipFill>
            <a:blip r:embed="rId7" cstate="print"/>
            <a:stretch>
              <a:fillRect/>
            </a:stretch>
          </a:blipFill>
        </p:spPr>
        <p:txBody>
          <a:bodyPr wrap="square" lIns="0" tIns="0" rIns="0" bIns="0" rtlCol="0"/>
          <a:lstStyle/>
          <a:p>
            <a:endParaRPr/>
          </a:p>
        </p:txBody>
      </p:sp>
      <p:sp>
        <p:nvSpPr>
          <p:cNvPr id="99" name="object 11">
            <a:extLst>
              <a:ext uri="{FF2B5EF4-FFF2-40B4-BE49-F238E27FC236}">
                <a16:creationId xmlns:a16="http://schemas.microsoft.com/office/drawing/2014/main" id="{AB11DD46-190C-445F-B1D4-41B2B0A33E41}"/>
              </a:ext>
            </a:extLst>
          </p:cNvPr>
          <p:cNvSpPr/>
          <p:nvPr/>
        </p:nvSpPr>
        <p:spPr>
          <a:xfrm>
            <a:off x="1756256" y="1139688"/>
            <a:ext cx="1902455" cy="404623"/>
          </a:xfrm>
          <a:prstGeom prst="rect">
            <a:avLst/>
          </a:prstGeom>
          <a:blipFill>
            <a:blip r:embed="rId8" cstate="print"/>
            <a:stretch>
              <a:fillRect/>
            </a:stretch>
          </a:blipFill>
        </p:spPr>
        <p:txBody>
          <a:bodyPr wrap="square" lIns="0" tIns="0" rIns="0" bIns="0" rtlCol="0"/>
          <a:lstStyle/>
          <a:p>
            <a:endParaRPr/>
          </a:p>
        </p:txBody>
      </p:sp>
      <p:sp>
        <p:nvSpPr>
          <p:cNvPr id="100" name="object 12">
            <a:extLst>
              <a:ext uri="{FF2B5EF4-FFF2-40B4-BE49-F238E27FC236}">
                <a16:creationId xmlns:a16="http://schemas.microsoft.com/office/drawing/2014/main" id="{FF460110-D77B-4D2A-9F7D-69D4A2261ED1}"/>
              </a:ext>
            </a:extLst>
          </p:cNvPr>
          <p:cNvSpPr/>
          <p:nvPr/>
        </p:nvSpPr>
        <p:spPr>
          <a:xfrm>
            <a:off x="1365817" y="1376892"/>
            <a:ext cx="230264" cy="124201"/>
          </a:xfrm>
          <a:prstGeom prst="rect">
            <a:avLst/>
          </a:prstGeom>
          <a:blipFill>
            <a:blip r:embed="rId9" cstate="print"/>
            <a:stretch>
              <a:fillRect/>
            </a:stretch>
          </a:blipFill>
        </p:spPr>
        <p:txBody>
          <a:bodyPr wrap="square" lIns="0" tIns="0" rIns="0" bIns="0" rtlCol="0"/>
          <a:lstStyle/>
          <a:p>
            <a:endParaRPr/>
          </a:p>
        </p:txBody>
      </p:sp>
      <p:sp>
        <p:nvSpPr>
          <p:cNvPr id="101" name="object 13">
            <a:extLst>
              <a:ext uri="{FF2B5EF4-FFF2-40B4-BE49-F238E27FC236}">
                <a16:creationId xmlns:a16="http://schemas.microsoft.com/office/drawing/2014/main" id="{10CFE4B1-08D6-423B-9A20-49DFB376CC5F}"/>
              </a:ext>
            </a:extLst>
          </p:cNvPr>
          <p:cNvSpPr/>
          <p:nvPr/>
        </p:nvSpPr>
        <p:spPr>
          <a:xfrm>
            <a:off x="1617479" y="1408538"/>
            <a:ext cx="78930" cy="134411"/>
          </a:xfrm>
          <a:prstGeom prst="rect">
            <a:avLst/>
          </a:prstGeom>
          <a:blipFill>
            <a:blip r:embed="rId10" cstate="print"/>
            <a:stretch>
              <a:fillRect/>
            </a:stretch>
          </a:blipFill>
        </p:spPr>
        <p:txBody>
          <a:bodyPr wrap="square" lIns="0" tIns="0" rIns="0" bIns="0" rtlCol="0"/>
          <a:lstStyle/>
          <a:p>
            <a:endParaRPr/>
          </a:p>
        </p:txBody>
      </p:sp>
      <p:sp>
        <p:nvSpPr>
          <p:cNvPr id="102" name="object 14">
            <a:extLst>
              <a:ext uri="{FF2B5EF4-FFF2-40B4-BE49-F238E27FC236}">
                <a16:creationId xmlns:a16="http://schemas.microsoft.com/office/drawing/2014/main" id="{3769B094-C229-42C7-9A22-F7B16D7C5174}"/>
              </a:ext>
            </a:extLst>
          </p:cNvPr>
          <p:cNvSpPr/>
          <p:nvPr/>
        </p:nvSpPr>
        <p:spPr>
          <a:xfrm>
            <a:off x="1383182" y="210059"/>
            <a:ext cx="254635" cy="296545"/>
          </a:xfrm>
          <a:custGeom>
            <a:avLst/>
            <a:gdLst/>
            <a:ahLst/>
            <a:cxnLst/>
            <a:rect l="l" t="t" r="r" b="b"/>
            <a:pathLst>
              <a:path w="254634" h="296545">
                <a:moveTo>
                  <a:pt x="64287" y="0"/>
                </a:moveTo>
                <a:lnTo>
                  <a:pt x="0" y="0"/>
                </a:lnTo>
                <a:lnTo>
                  <a:pt x="38" y="167056"/>
                </a:lnTo>
                <a:lnTo>
                  <a:pt x="5617" y="213280"/>
                </a:lnTo>
                <a:lnTo>
                  <a:pt x="21912" y="249562"/>
                </a:lnTo>
                <a:lnTo>
                  <a:pt x="83204" y="291157"/>
                </a:lnTo>
                <a:lnTo>
                  <a:pt x="126534" y="296374"/>
                </a:lnTo>
                <a:lnTo>
                  <a:pt x="169893" y="291157"/>
                </a:lnTo>
                <a:lnTo>
                  <a:pt x="205321" y="275497"/>
                </a:lnTo>
                <a:lnTo>
                  <a:pt x="231903" y="249258"/>
                </a:lnTo>
                <a:lnTo>
                  <a:pt x="237366" y="237181"/>
                </a:lnTo>
                <a:lnTo>
                  <a:pt x="127214" y="237181"/>
                </a:lnTo>
                <a:lnTo>
                  <a:pt x="100875" y="232602"/>
                </a:lnTo>
                <a:lnTo>
                  <a:pt x="81078" y="218958"/>
                </a:lnTo>
                <a:lnTo>
                  <a:pt x="68617" y="196383"/>
                </a:lnTo>
                <a:lnTo>
                  <a:pt x="64287" y="165015"/>
                </a:lnTo>
                <a:lnTo>
                  <a:pt x="64287" y="0"/>
                </a:lnTo>
                <a:close/>
              </a:path>
              <a:path w="254634" h="296545">
                <a:moveTo>
                  <a:pt x="254383" y="0"/>
                </a:moveTo>
                <a:lnTo>
                  <a:pt x="190095" y="0"/>
                </a:lnTo>
                <a:lnTo>
                  <a:pt x="190095" y="167056"/>
                </a:lnTo>
                <a:lnTo>
                  <a:pt x="185766" y="197531"/>
                </a:lnTo>
                <a:lnTo>
                  <a:pt x="173310" y="219468"/>
                </a:lnTo>
                <a:lnTo>
                  <a:pt x="153526" y="232730"/>
                </a:lnTo>
                <a:lnTo>
                  <a:pt x="127214" y="237181"/>
                </a:lnTo>
                <a:lnTo>
                  <a:pt x="237366" y="237181"/>
                </a:lnTo>
                <a:lnTo>
                  <a:pt x="248594" y="212356"/>
                </a:lnTo>
                <a:lnTo>
                  <a:pt x="254344" y="165015"/>
                </a:lnTo>
                <a:lnTo>
                  <a:pt x="254383" y="0"/>
                </a:lnTo>
                <a:close/>
              </a:path>
            </a:pathLst>
          </a:custGeom>
          <a:solidFill>
            <a:srgbClr val="FDFDFD"/>
          </a:solidFill>
        </p:spPr>
        <p:txBody>
          <a:bodyPr wrap="square" lIns="0" tIns="0" rIns="0" bIns="0" rtlCol="0"/>
          <a:lstStyle/>
          <a:p>
            <a:endParaRPr/>
          </a:p>
        </p:txBody>
      </p:sp>
      <p:sp>
        <p:nvSpPr>
          <p:cNvPr id="103" name="object 15">
            <a:extLst>
              <a:ext uri="{FF2B5EF4-FFF2-40B4-BE49-F238E27FC236}">
                <a16:creationId xmlns:a16="http://schemas.microsoft.com/office/drawing/2014/main" id="{210194EC-A215-450B-A191-B6AA8F18D2C7}"/>
              </a:ext>
            </a:extLst>
          </p:cNvPr>
          <p:cNvSpPr/>
          <p:nvPr/>
        </p:nvSpPr>
        <p:spPr>
          <a:xfrm>
            <a:off x="1678050" y="210058"/>
            <a:ext cx="259715" cy="292100"/>
          </a:xfrm>
          <a:custGeom>
            <a:avLst/>
            <a:gdLst/>
            <a:ahLst/>
            <a:cxnLst/>
            <a:rect l="l" t="t" r="r" b="b"/>
            <a:pathLst>
              <a:path w="259715" h="292100">
                <a:moveTo>
                  <a:pt x="59164" y="0"/>
                </a:moveTo>
                <a:lnTo>
                  <a:pt x="0" y="0"/>
                </a:lnTo>
                <a:lnTo>
                  <a:pt x="0" y="291929"/>
                </a:lnTo>
                <a:lnTo>
                  <a:pt x="63607" y="291929"/>
                </a:lnTo>
                <a:lnTo>
                  <a:pt x="63607" y="106139"/>
                </a:lnTo>
                <a:lnTo>
                  <a:pt x="140129" y="106139"/>
                </a:lnTo>
                <a:lnTo>
                  <a:pt x="59164" y="0"/>
                </a:lnTo>
                <a:close/>
              </a:path>
              <a:path w="259715" h="292100">
                <a:moveTo>
                  <a:pt x="140129" y="106139"/>
                </a:moveTo>
                <a:lnTo>
                  <a:pt x="63607" y="106139"/>
                </a:lnTo>
                <a:lnTo>
                  <a:pt x="204739" y="291929"/>
                </a:lnTo>
                <a:lnTo>
                  <a:pt x="259460" y="291929"/>
                </a:lnTo>
                <a:lnTo>
                  <a:pt x="259460" y="179666"/>
                </a:lnTo>
                <a:lnTo>
                  <a:pt x="196216" y="179666"/>
                </a:lnTo>
                <a:lnTo>
                  <a:pt x="140129" y="106139"/>
                </a:lnTo>
                <a:close/>
              </a:path>
              <a:path w="259715" h="292100">
                <a:moveTo>
                  <a:pt x="259460" y="0"/>
                </a:moveTo>
                <a:lnTo>
                  <a:pt x="196216" y="0"/>
                </a:lnTo>
                <a:lnTo>
                  <a:pt x="196216" y="179666"/>
                </a:lnTo>
                <a:lnTo>
                  <a:pt x="259460" y="179666"/>
                </a:lnTo>
                <a:lnTo>
                  <a:pt x="259460" y="0"/>
                </a:lnTo>
                <a:close/>
              </a:path>
            </a:pathLst>
          </a:custGeom>
          <a:solidFill>
            <a:srgbClr val="FDFDFD"/>
          </a:solidFill>
        </p:spPr>
        <p:txBody>
          <a:bodyPr wrap="square" lIns="0" tIns="0" rIns="0" bIns="0" rtlCol="0"/>
          <a:lstStyle/>
          <a:p>
            <a:endParaRPr/>
          </a:p>
        </p:txBody>
      </p:sp>
      <p:sp>
        <p:nvSpPr>
          <p:cNvPr id="104" name="object 16">
            <a:extLst>
              <a:ext uri="{FF2B5EF4-FFF2-40B4-BE49-F238E27FC236}">
                <a16:creationId xmlns:a16="http://schemas.microsoft.com/office/drawing/2014/main" id="{D1B086A4-FAF2-4C52-AD28-FB5015C1A9E1}"/>
              </a:ext>
            </a:extLst>
          </p:cNvPr>
          <p:cNvSpPr/>
          <p:nvPr/>
        </p:nvSpPr>
        <p:spPr>
          <a:xfrm>
            <a:off x="306122" y="555421"/>
            <a:ext cx="443230" cy="295275"/>
          </a:xfrm>
          <a:custGeom>
            <a:avLst/>
            <a:gdLst/>
            <a:ahLst/>
            <a:cxnLst/>
            <a:rect l="l" t="t" r="r" b="b"/>
            <a:pathLst>
              <a:path w="443229" h="295275">
                <a:moveTo>
                  <a:pt x="68698" y="1043"/>
                </a:moveTo>
                <a:lnTo>
                  <a:pt x="0" y="1043"/>
                </a:lnTo>
                <a:lnTo>
                  <a:pt x="99645" y="295059"/>
                </a:lnTo>
                <a:lnTo>
                  <a:pt x="155422" y="295059"/>
                </a:lnTo>
                <a:lnTo>
                  <a:pt x="188715" y="198716"/>
                </a:lnTo>
                <a:lnTo>
                  <a:pt x="129236" y="198716"/>
                </a:lnTo>
                <a:lnTo>
                  <a:pt x="68698" y="1043"/>
                </a:lnTo>
                <a:close/>
              </a:path>
              <a:path w="443229" h="295275">
                <a:moveTo>
                  <a:pt x="284024" y="104143"/>
                </a:moveTo>
                <a:lnTo>
                  <a:pt x="221396" y="104143"/>
                </a:lnTo>
                <a:lnTo>
                  <a:pt x="287034" y="295059"/>
                </a:lnTo>
                <a:lnTo>
                  <a:pt x="343151" y="295059"/>
                </a:lnTo>
                <a:lnTo>
                  <a:pt x="375804" y="198716"/>
                </a:lnTo>
                <a:lnTo>
                  <a:pt x="315260" y="198716"/>
                </a:lnTo>
                <a:lnTo>
                  <a:pt x="284024" y="104143"/>
                </a:lnTo>
                <a:close/>
              </a:path>
              <a:path w="443229" h="295275">
                <a:moveTo>
                  <a:pt x="249627" y="0"/>
                </a:moveTo>
                <a:lnTo>
                  <a:pt x="194529" y="0"/>
                </a:lnTo>
                <a:lnTo>
                  <a:pt x="129236" y="198716"/>
                </a:lnTo>
                <a:lnTo>
                  <a:pt x="188715" y="198716"/>
                </a:lnTo>
                <a:lnTo>
                  <a:pt x="221396" y="104143"/>
                </a:lnTo>
                <a:lnTo>
                  <a:pt x="284024" y="104143"/>
                </a:lnTo>
                <a:lnTo>
                  <a:pt x="249627" y="0"/>
                </a:lnTo>
                <a:close/>
              </a:path>
              <a:path w="443229" h="295275">
                <a:moveTo>
                  <a:pt x="442801" y="1043"/>
                </a:moveTo>
                <a:lnTo>
                  <a:pt x="375476" y="1043"/>
                </a:lnTo>
                <a:lnTo>
                  <a:pt x="315260" y="198716"/>
                </a:lnTo>
                <a:lnTo>
                  <a:pt x="375804" y="198716"/>
                </a:lnTo>
                <a:lnTo>
                  <a:pt x="442801" y="1043"/>
                </a:lnTo>
                <a:close/>
              </a:path>
            </a:pathLst>
          </a:custGeom>
          <a:solidFill>
            <a:srgbClr val="FDFDFD"/>
          </a:solidFill>
        </p:spPr>
        <p:txBody>
          <a:bodyPr wrap="square" lIns="0" tIns="0" rIns="0" bIns="0" rtlCol="0"/>
          <a:lstStyle/>
          <a:p>
            <a:endParaRPr/>
          </a:p>
        </p:txBody>
      </p:sp>
      <p:sp>
        <p:nvSpPr>
          <p:cNvPr id="105" name="object 17">
            <a:extLst>
              <a:ext uri="{FF2B5EF4-FFF2-40B4-BE49-F238E27FC236}">
                <a16:creationId xmlns:a16="http://schemas.microsoft.com/office/drawing/2014/main" id="{7B579144-6C6F-4FB4-B887-22BB2F8ED822}"/>
              </a:ext>
            </a:extLst>
          </p:cNvPr>
          <p:cNvSpPr/>
          <p:nvPr/>
        </p:nvSpPr>
        <p:spPr>
          <a:xfrm>
            <a:off x="738043" y="551337"/>
            <a:ext cx="310515" cy="302260"/>
          </a:xfrm>
          <a:custGeom>
            <a:avLst/>
            <a:gdLst/>
            <a:ahLst/>
            <a:cxnLst/>
            <a:rect l="l" t="t" r="r" b="b"/>
            <a:pathLst>
              <a:path w="310514" h="302259">
                <a:moveTo>
                  <a:pt x="155413" y="0"/>
                </a:moveTo>
                <a:lnTo>
                  <a:pt x="104780" y="7744"/>
                </a:lnTo>
                <a:lnTo>
                  <a:pt x="61928" y="29277"/>
                </a:lnTo>
                <a:lnTo>
                  <a:pt x="28852" y="62047"/>
                </a:lnTo>
                <a:lnTo>
                  <a:pt x="7545" y="103502"/>
                </a:lnTo>
                <a:lnTo>
                  <a:pt x="107" y="150409"/>
                </a:lnTo>
                <a:lnTo>
                  <a:pt x="0" y="151770"/>
                </a:lnTo>
                <a:lnTo>
                  <a:pt x="7439" y="199305"/>
                </a:lnTo>
                <a:lnTo>
                  <a:pt x="28509" y="240593"/>
                </a:lnTo>
                <a:lnTo>
                  <a:pt x="61331" y="273155"/>
                </a:lnTo>
                <a:lnTo>
                  <a:pt x="104031" y="294510"/>
                </a:lnTo>
                <a:lnTo>
                  <a:pt x="154733" y="302180"/>
                </a:lnTo>
                <a:lnTo>
                  <a:pt x="205505" y="294440"/>
                </a:lnTo>
                <a:lnTo>
                  <a:pt x="248374" y="272915"/>
                </a:lnTo>
                <a:lnTo>
                  <a:pt x="278541" y="242987"/>
                </a:lnTo>
                <a:lnTo>
                  <a:pt x="155413" y="242987"/>
                </a:lnTo>
                <a:lnTo>
                  <a:pt x="119796" y="235663"/>
                </a:lnTo>
                <a:lnTo>
                  <a:pt x="91829" y="215800"/>
                </a:lnTo>
                <a:lnTo>
                  <a:pt x="73552" y="186555"/>
                </a:lnTo>
                <a:lnTo>
                  <a:pt x="67132" y="151770"/>
                </a:lnTo>
                <a:lnTo>
                  <a:pt x="67007" y="150409"/>
                </a:lnTo>
                <a:lnTo>
                  <a:pt x="73446" y="114923"/>
                </a:lnTo>
                <a:lnTo>
                  <a:pt x="91489" y="85943"/>
                </a:lnTo>
                <a:lnTo>
                  <a:pt x="119222" y="66403"/>
                </a:lnTo>
                <a:lnTo>
                  <a:pt x="154733" y="59238"/>
                </a:lnTo>
                <a:lnTo>
                  <a:pt x="279251" y="59238"/>
                </a:lnTo>
                <a:lnTo>
                  <a:pt x="248815" y="29038"/>
                </a:lnTo>
                <a:lnTo>
                  <a:pt x="206115" y="7673"/>
                </a:lnTo>
                <a:lnTo>
                  <a:pt x="155413" y="0"/>
                </a:lnTo>
                <a:close/>
              </a:path>
              <a:path w="310514" h="302259">
                <a:moveTo>
                  <a:pt x="279251" y="59238"/>
                </a:moveTo>
                <a:lnTo>
                  <a:pt x="154733" y="59238"/>
                </a:lnTo>
                <a:lnTo>
                  <a:pt x="190350" y="66554"/>
                </a:lnTo>
                <a:lnTo>
                  <a:pt x="218317" y="86402"/>
                </a:lnTo>
                <a:lnTo>
                  <a:pt x="236594" y="115631"/>
                </a:lnTo>
                <a:lnTo>
                  <a:pt x="243013" y="150409"/>
                </a:lnTo>
                <a:lnTo>
                  <a:pt x="243139" y="151770"/>
                </a:lnTo>
                <a:lnTo>
                  <a:pt x="236700" y="187263"/>
                </a:lnTo>
                <a:lnTo>
                  <a:pt x="218657" y="216259"/>
                </a:lnTo>
                <a:lnTo>
                  <a:pt x="190924" y="235814"/>
                </a:lnTo>
                <a:lnTo>
                  <a:pt x="155413" y="242987"/>
                </a:lnTo>
                <a:lnTo>
                  <a:pt x="278541" y="242987"/>
                </a:lnTo>
                <a:lnTo>
                  <a:pt x="281398" y="240152"/>
                </a:lnTo>
                <a:lnTo>
                  <a:pt x="302636" y="198695"/>
                </a:lnTo>
                <a:lnTo>
                  <a:pt x="310039" y="151770"/>
                </a:lnTo>
                <a:lnTo>
                  <a:pt x="310146" y="150409"/>
                </a:lnTo>
                <a:lnTo>
                  <a:pt x="302707" y="102892"/>
                </a:lnTo>
                <a:lnTo>
                  <a:pt x="281637" y="61606"/>
                </a:lnTo>
                <a:lnTo>
                  <a:pt x="279251" y="59238"/>
                </a:lnTo>
                <a:close/>
              </a:path>
            </a:pathLst>
          </a:custGeom>
          <a:solidFill>
            <a:srgbClr val="FDFDFD"/>
          </a:solidFill>
        </p:spPr>
        <p:txBody>
          <a:bodyPr wrap="square" lIns="0" tIns="0" rIns="0" bIns="0" rtlCol="0"/>
          <a:lstStyle/>
          <a:p>
            <a:endParaRPr/>
          </a:p>
        </p:txBody>
      </p:sp>
      <p:sp>
        <p:nvSpPr>
          <p:cNvPr id="106" name="object 18">
            <a:extLst>
              <a:ext uri="{FF2B5EF4-FFF2-40B4-BE49-F238E27FC236}">
                <a16:creationId xmlns:a16="http://schemas.microsoft.com/office/drawing/2014/main" id="{81224D33-1AA6-4E42-B8BD-BA371C035E33}"/>
              </a:ext>
            </a:extLst>
          </p:cNvPr>
          <p:cNvSpPr/>
          <p:nvPr/>
        </p:nvSpPr>
        <p:spPr>
          <a:xfrm>
            <a:off x="1076752" y="556463"/>
            <a:ext cx="292100" cy="292100"/>
          </a:xfrm>
          <a:custGeom>
            <a:avLst/>
            <a:gdLst/>
            <a:ahLst/>
            <a:cxnLst/>
            <a:rect l="l" t="t" r="r" b="b"/>
            <a:pathLst>
              <a:path w="292100" h="292100">
                <a:moveTo>
                  <a:pt x="69047" y="0"/>
                </a:moveTo>
                <a:lnTo>
                  <a:pt x="0" y="0"/>
                </a:lnTo>
                <a:lnTo>
                  <a:pt x="0" y="291974"/>
                </a:lnTo>
                <a:lnTo>
                  <a:pt x="62927" y="291974"/>
                </a:lnTo>
                <a:lnTo>
                  <a:pt x="62927" y="102420"/>
                </a:lnTo>
                <a:lnTo>
                  <a:pt x="132770" y="102420"/>
                </a:lnTo>
                <a:lnTo>
                  <a:pt x="69047" y="0"/>
                </a:lnTo>
                <a:close/>
              </a:path>
              <a:path w="292100" h="292100">
                <a:moveTo>
                  <a:pt x="291785" y="101376"/>
                </a:moveTo>
                <a:lnTo>
                  <a:pt x="228223" y="101376"/>
                </a:lnTo>
                <a:lnTo>
                  <a:pt x="228223" y="291974"/>
                </a:lnTo>
                <a:lnTo>
                  <a:pt x="291785" y="291974"/>
                </a:lnTo>
                <a:lnTo>
                  <a:pt x="291785" y="101376"/>
                </a:lnTo>
                <a:close/>
              </a:path>
              <a:path w="292100" h="292100">
                <a:moveTo>
                  <a:pt x="132770" y="102420"/>
                </a:moveTo>
                <a:lnTo>
                  <a:pt x="62927" y="102420"/>
                </a:lnTo>
                <a:lnTo>
                  <a:pt x="144215" y="225932"/>
                </a:lnTo>
                <a:lnTo>
                  <a:pt x="145892" y="225932"/>
                </a:lnTo>
                <a:lnTo>
                  <a:pt x="213592" y="123512"/>
                </a:lnTo>
                <a:lnTo>
                  <a:pt x="145892" y="123512"/>
                </a:lnTo>
                <a:lnTo>
                  <a:pt x="132770" y="102420"/>
                </a:lnTo>
                <a:close/>
              </a:path>
              <a:path w="292100" h="292100">
                <a:moveTo>
                  <a:pt x="291785" y="0"/>
                </a:moveTo>
                <a:lnTo>
                  <a:pt x="222783" y="0"/>
                </a:lnTo>
                <a:lnTo>
                  <a:pt x="145892" y="123512"/>
                </a:lnTo>
                <a:lnTo>
                  <a:pt x="213592" y="123512"/>
                </a:lnTo>
                <a:lnTo>
                  <a:pt x="228223" y="101376"/>
                </a:lnTo>
                <a:lnTo>
                  <a:pt x="291785" y="101376"/>
                </a:lnTo>
                <a:lnTo>
                  <a:pt x="291785" y="0"/>
                </a:lnTo>
                <a:close/>
              </a:path>
            </a:pathLst>
          </a:custGeom>
          <a:solidFill>
            <a:srgbClr val="FDFDFD"/>
          </a:solidFill>
        </p:spPr>
        <p:txBody>
          <a:bodyPr wrap="square" lIns="0" tIns="0" rIns="0" bIns="0" rtlCol="0"/>
          <a:lstStyle/>
          <a:p>
            <a:endParaRPr/>
          </a:p>
        </p:txBody>
      </p:sp>
      <p:sp>
        <p:nvSpPr>
          <p:cNvPr id="107" name="object 19">
            <a:extLst>
              <a:ext uri="{FF2B5EF4-FFF2-40B4-BE49-F238E27FC236}">
                <a16:creationId xmlns:a16="http://schemas.microsoft.com/office/drawing/2014/main" id="{A0B1E65F-6DC7-4BDB-851F-07000585D935}"/>
              </a:ext>
            </a:extLst>
          </p:cNvPr>
          <p:cNvSpPr/>
          <p:nvPr/>
        </p:nvSpPr>
        <p:spPr>
          <a:xfrm>
            <a:off x="1418227" y="819313"/>
            <a:ext cx="222885" cy="0"/>
          </a:xfrm>
          <a:custGeom>
            <a:avLst/>
            <a:gdLst/>
            <a:ahLst/>
            <a:cxnLst/>
            <a:rect l="l" t="t" r="r" b="b"/>
            <a:pathLst>
              <a:path w="222884">
                <a:moveTo>
                  <a:pt x="0" y="0"/>
                </a:moveTo>
                <a:lnTo>
                  <a:pt x="222420" y="0"/>
                </a:lnTo>
              </a:path>
            </a:pathLst>
          </a:custGeom>
          <a:ln w="57164">
            <a:solidFill>
              <a:srgbClr val="FDFDFD"/>
            </a:solidFill>
          </a:ln>
        </p:spPr>
        <p:txBody>
          <a:bodyPr wrap="square" lIns="0" tIns="0" rIns="0" bIns="0" rtlCol="0"/>
          <a:lstStyle/>
          <a:p>
            <a:endParaRPr/>
          </a:p>
        </p:txBody>
      </p:sp>
      <p:sp>
        <p:nvSpPr>
          <p:cNvPr id="108" name="object 20">
            <a:extLst>
              <a:ext uri="{FF2B5EF4-FFF2-40B4-BE49-F238E27FC236}">
                <a16:creationId xmlns:a16="http://schemas.microsoft.com/office/drawing/2014/main" id="{8892B96B-30C9-4000-B916-A5E2B4D49941}"/>
              </a:ext>
            </a:extLst>
          </p:cNvPr>
          <p:cNvSpPr/>
          <p:nvPr/>
        </p:nvSpPr>
        <p:spPr>
          <a:xfrm>
            <a:off x="1418227" y="729756"/>
            <a:ext cx="64135" cy="61594"/>
          </a:xfrm>
          <a:custGeom>
            <a:avLst/>
            <a:gdLst/>
            <a:ahLst/>
            <a:cxnLst/>
            <a:rect l="l" t="t" r="r" b="b"/>
            <a:pathLst>
              <a:path w="64135" h="61594">
                <a:moveTo>
                  <a:pt x="0" y="60975"/>
                </a:moveTo>
                <a:lnTo>
                  <a:pt x="63924" y="60975"/>
                </a:lnTo>
                <a:lnTo>
                  <a:pt x="63924" y="0"/>
                </a:lnTo>
                <a:lnTo>
                  <a:pt x="0" y="0"/>
                </a:lnTo>
                <a:lnTo>
                  <a:pt x="0" y="60975"/>
                </a:lnTo>
                <a:close/>
              </a:path>
            </a:pathLst>
          </a:custGeom>
          <a:solidFill>
            <a:srgbClr val="FDFDFD"/>
          </a:solidFill>
        </p:spPr>
        <p:txBody>
          <a:bodyPr wrap="square" lIns="0" tIns="0" rIns="0" bIns="0" rtlCol="0"/>
          <a:lstStyle/>
          <a:p>
            <a:endParaRPr/>
          </a:p>
        </p:txBody>
      </p:sp>
      <p:sp>
        <p:nvSpPr>
          <p:cNvPr id="109" name="object 21">
            <a:extLst>
              <a:ext uri="{FF2B5EF4-FFF2-40B4-BE49-F238E27FC236}">
                <a16:creationId xmlns:a16="http://schemas.microsoft.com/office/drawing/2014/main" id="{21DC1F8A-0E98-48F6-B3D1-1484055DAADD}"/>
              </a:ext>
            </a:extLst>
          </p:cNvPr>
          <p:cNvSpPr/>
          <p:nvPr/>
        </p:nvSpPr>
        <p:spPr>
          <a:xfrm>
            <a:off x="1418226" y="701174"/>
            <a:ext cx="201930" cy="0"/>
          </a:xfrm>
          <a:custGeom>
            <a:avLst/>
            <a:gdLst/>
            <a:ahLst/>
            <a:cxnLst/>
            <a:rect l="l" t="t" r="r" b="b"/>
            <a:pathLst>
              <a:path w="201929">
                <a:moveTo>
                  <a:pt x="0" y="0"/>
                </a:moveTo>
                <a:lnTo>
                  <a:pt x="201339" y="0"/>
                </a:lnTo>
              </a:path>
            </a:pathLst>
          </a:custGeom>
          <a:ln w="57164">
            <a:solidFill>
              <a:srgbClr val="FDFDFD"/>
            </a:solidFill>
          </a:ln>
        </p:spPr>
        <p:txBody>
          <a:bodyPr wrap="square" lIns="0" tIns="0" rIns="0" bIns="0" rtlCol="0"/>
          <a:lstStyle/>
          <a:p>
            <a:endParaRPr/>
          </a:p>
        </p:txBody>
      </p:sp>
      <p:sp>
        <p:nvSpPr>
          <p:cNvPr id="110" name="object 22">
            <a:extLst>
              <a:ext uri="{FF2B5EF4-FFF2-40B4-BE49-F238E27FC236}">
                <a16:creationId xmlns:a16="http://schemas.microsoft.com/office/drawing/2014/main" id="{0216E6EE-2FAB-4D80-BAD6-B21EBA3A226B}"/>
              </a:ext>
            </a:extLst>
          </p:cNvPr>
          <p:cNvSpPr/>
          <p:nvPr/>
        </p:nvSpPr>
        <p:spPr>
          <a:xfrm>
            <a:off x="1418227" y="614158"/>
            <a:ext cx="64135" cy="59055"/>
          </a:xfrm>
          <a:custGeom>
            <a:avLst/>
            <a:gdLst/>
            <a:ahLst/>
            <a:cxnLst/>
            <a:rect l="l" t="t" r="r" b="b"/>
            <a:pathLst>
              <a:path w="64135" h="59055">
                <a:moveTo>
                  <a:pt x="0" y="58434"/>
                </a:moveTo>
                <a:lnTo>
                  <a:pt x="63924" y="58434"/>
                </a:lnTo>
                <a:lnTo>
                  <a:pt x="63924" y="0"/>
                </a:lnTo>
                <a:lnTo>
                  <a:pt x="0" y="0"/>
                </a:lnTo>
                <a:lnTo>
                  <a:pt x="0" y="58434"/>
                </a:lnTo>
                <a:close/>
              </a:path>
            </a:pathLst>
          </a:custGeom>
          <a:solidFill>
            <a:srgbClr val="FDFDFD"/>
          </a:solidFill>
        </p:spPr>
        <p:txBody>
          <a:bodyPr wrap="square" lIns="0" tIns="0" rIns="0" bIns="0" rtlCol="0"/>
          <a:lstStyle/>
          <a:p>
            <a:endParaRPr/>
          </a:p>
        </p:txBody>
      </p:sp>
      <p:sp>
        <p:nvSpPr>
          <p:cNvPr id="111" name="object 23">
            <a:extLst>
              <a:ext uri="{FF2B5EF4-FFF2-40B4-BE49-F238E27FC236}">
                <a16:creationId xmlns:a16="http://schemas.microsoft.com/office/drawing/2014/main" id="{A8BE4E27-73F5-4C9E-9834-D02E8169ADA7}"/>
              </a:ext>
            </a:extLst>
          </p:cNvPr>
          <p:cNvSpPr/>
          <p:nvPr/>
        </p:nvSpPr>
        <p:spPr>
          <a:xfrm>
            <a:off x="1418227" y="585575"/>
            <a:ext cx="220979" cy="0"/>
          </a:xfrm>
          <a:custGeom>
            <a:avLst/>
            <a:gdLst/>
            <a:ahLst/>
            <a:cxnLst/>
            <a:rect l="l" t="t" r="r" b="b"/>
            <a:pathLst>
              <a:path w="220979">
                <a:moveTo>
                  <a:pt x="0" y="0"/>
                </a:moveTo>
                <a:lnTo>
                  <a:pt x="220380" y="0"/>
                </a:lnTo>
              </a:path>
            </a:pathLst>
          </a:custGeom>
          <a:ln w="57164">
            <a:solidFill>
              <a:srgbClr val="FDFDFD"/>
            </a:solidFill>
          </a:ln>
        </p:spPr>
        <p:txBody>
          <a:bodyPr wrap="square" lIns="0" tIns="0" rIns="0" bIns="0" rtlCol="0"/>
          <a:lstStyle/>
          <a:p>
            <a:endParaRPr/>
          </a:p>
        </p:txBody>
      </p:sp>
      <p:sp>
        <p:nvSpPr>
          <p:cNvPr id="112" name="object 24">
            <a:extLst>
              <a:ext uri="{FF2B5EF4-FFF2-40B4-BE49-F238E27FC236}">
                <a16:creationId xmlns:a16="http://schemas.microsoft.com/office/drawing/2014/main" id="{25023803-E192-484A-B1D0-E4FBE7C96F51}"/>
              </a:ext>
            </a:extLst>
          </p:cNvPr>
          <p:cNvSpPr/>
          <p:nvPr/>
        </p:nvSpPr>
        <p:spPr>
          <a:xfrm>
            <a:off x="1677371" y="556463"/>
            <a:ext cx="259715" cy="292100"/>
          </a:xfrm>
          <a:custGeom>
            <a:avLst/>
            <a:gdLst/>
            <a:ahLst/>
            <a:cxnLst/>
            <a:rect l="l" t="t" r="r" b="b"/>
            <a:pathLst>
              <a:path w="259715" h="292100">
                <a:moveTo>
                  <a:pt x="59164" y="0"/>
                </a:moveTo>
                <a:lnTo>
                  <a:pt x="0" y="0"/>
                </a:lnTo>
                <a:lnTo>
                  <a:pt x="0" y="291974"/>
                </a:lnTo>
                <a:lnTo>
                  <a:pt x="63244" y="291974"/>
                </a:lnTo>
                <a:lnTo>
                  <a:pt x="63244" y="106139"/>
                </a:lnTo>
                <a:lnTo>
                  <a:pt x="139941" y="106139"/>
                </a:lnTo>
                <a:lnTo>
                  <a:pt x="59164" y="0"/>
                </a:lnTo>
                <a:close/>
              </a:path>
              <a:path w="259715" h="292100">
                <a:moveTo>
                  <a:pt x="139941" y="106139"/>
                </a:moveTo>
                <a:lnTo>
                  <a:pt x="63244" y="106139"/>
                </a:lnTo>
                <a:lnTo>
                  <a:pt x="204739" y="291974"/>
                </a:lnTo>
                <a:lnTo>
                  <a:pt x="259143" y="291974"/>
                </a:lnTo>
                <a:lnTo>
                  <a:pt x="259143" y="179666"/>
                </a:lnTo>
                <a:lnTo>
                  <a:pt x="195898" y="179666"/>
                </a:lnTo>
                <a:lnTo>
                  <a:pt x="139941" y="106139"/>
                </a:lnTo>
                <a:close/>
              </a:path>
              <a:path w="259715" h="292100">
                <a:moveTo>
                  <a:pt x="259143" y="0"/>
                </a:moveTo>
                <a:lnTo>
                  <a:pt x="195898" y="0"/>
                </a:lnTo>
                <a:lnTo>
                  <a:pt x="195898" y="179666"/>
                </a:lnTo>
                <a:lnTo>
                  <a:pt x="259143" y="179666"/>
                </a:lnTo>
                <a:lnTo>
                  <a:pt x="259143" y="0"/>
                </a:lnTo>
                <a:close/>
              </a:path>
            </a:pathLst>
          </a:custGeom>
          <a:solidFill>
            <a:srgbClr val="FDFDFD"/>
          </a:solidFill>
        </p:spPr>
        <p:txBody>
          <a:bodyPr wrap="square" lIns="0" tIns="0" rIns="0" bIns="0" rtlCol="0"/>
          <a:lstStyle/>
          <a:p>
            <a:endParaRPr/>
          </a:p>
        </p:txBody>
      </p:sp>
      <p:sp>
        <p:nvSpPr>
          <p:cNvPr id="113" name="object 25">
            <a:extLst>
              <a:ext uri="{FF2B5EF4-FFF2-40B4-BE49-F238E27FC236}">
                <a16:creationId xmlns:a16="http://schemas.microsoft.com/office/drawing/2014/main" id="{D2F02E79-B5D7-4322-8B1B-7A4847EEB057}"/>
              </a:ext>
            </a:extLst>
          </p:cNvPr>
          <p:cNvSpPr/>
          <p:nvPr/>
        </p:nvSpPr>
        <p:spPr>
          <a:xfrm>
            <a:off x="993423" y="209887"/>
            <a:ext cx="344194" cy="292100"/>
          </a:xfrm>
          <a:prstGeom prst="rect">
            <a:avLst/>
          </a:prstGeom>
          <a:blipFill>
            <a:blip r:embed="rId11" cstate="print"/>
            <a:stretch>
              <a:fillRect/>
            </a:stretch>
          </a:blipFill>
        </p:spPr>
        <p:txBody>
          <a:bodyPr wrap="square" lIns="0" tIns="0" rIns="0" bIns="0" rtlCol="0"/>
          <a:lstStyle/>
          <a:p>
            <a:endParaRPr dirty="0"/>
          </a:p>
        </p:txBody>
      </p:sp>
      <p:sp>
        <p:nvSpPr>
          <p:cNvPr id="114" name="object 26">
            <a:extLst>
              <a:ext uri="{FF2B5EF4-FFF2-40B4-BE49-F238E27FC236}">
                <a16:creationId xmlns:a16="http://schemas.microsoft.com/office/drawing/2014/main" id="{909D0552-1094-4EEF-AC33-1D4BF7A8C22A}"/>
              </a:ext>
            </a:extLst>
          </p:cNvPr>
          <p:cNvSpPr/>
          <p:nvPr/>
        </p:nvSpPr>
        <p:spPr>
          <a:xfrm>
            <a:off x="2337786" y="210376"/>
            <a:ext cx="107810" cy="90173"/>
          </a:xfrm>
          <a:prstGeom prst="rect">
            <a:avLst/>
          </a:prstGeom>
          <a:blipFill>
            <a:blip r:embed="rId12" cstate="print"/>
            <a:stretch>
              <a:fillRect/>
            </a:stretch>
          </a:blipFill>
        </p:spPr>
        <p:txBody>
          <a:bodyPr wrap="square" lIns="0" tIns="0" rIns="0" bIns="0" rtlCol="0"/>
          <a:lstStyle/>
          <a:p>
            <a:endParaRPr/>
          </a:p>
        </p:txBody>
      </p:sp>
      <p:sp>
        <p:nvSpPr>
          <p:cNvPr id="115" name="object 27">
            <a:extLst>
              <a:ext uri="{FF2B5EF4-FFF2-40B4-BE49-F238E27FC236}">
                <a16:creationId xmlns:a16="http://schemas.microsoft.com/office/drawing/2014/main" id="{6CEE8995-EB4A-4150-9350-F08CE11E0BCD}"/>
              </a:ext>
            </a:extLst>
          </p:cNvPr>
          <p:cNvSpPr/>
          <p:nvPr/>
        </p:nvSpPr>
        <p:spPr>
          <a:xfrm>
            <a:off x="2492566" y="282179"/>
            <a:ext cx="86995" cy="122555"/>
          </a:xfrm>
          <a:custGeom>
            <a:avLst/>
            <a:gdLst/>
            <a:ahLst/>
            <a:cxnLst/>
            <a:rect l="l" t="t" r="r" b="b"/>
            <a:pathLst>
              <a:path w="86995" h="122554">
                <a:moveTo>
                  <a:pt x="86728" y="0"/>
                </a:moveTo>
                <a:lnTo>
                  <a:pt x="47911" y="20711"/>
                </a:lnTo>
                <a:lnTo>
                  <a:pt x="0" y="38781"/>
                </a:lnTo>
                <a:lnTo>
                  <a:pt x="0" y="122151"/>
                </a:lnTo>
                <a:lnTo>
                  <a:pt x="25403" y="101148"/>
                </a:lnTo>
                <a:lnTo>
                  <a:pt x="48447" y="77552"/>
                </a:lnTo>
                <a:lnTo>
                  <a:pt x="68950" y="51591"/>
                </a:lnTo>
                <a:lnTo>
                  <a:pt x="86728" y="23495"/>
                </a:lnTo>
                <a:lnTo>
                  <a:pt x="86728" y="0"/>
                </a:lnTo>
                <a:close/>
              </a:path>
            </a:pathLst>
          </a:custGeom>
          <a:solidFill>
            <a:srgbClr val="FDFDFD"/>
          </a:solidFill>
        </p:spPr>
        <p:txBody>
          <a:bodyPr wrap="square" lIns="0" tIns="0" rIns="0" bIns="0" rtlCol="0"/>
          <a:lstStyle/>
          <a:p>
            <a:endParaRPr/>
          </a:p>
        </p:txBody>
      </p:sp>
      <p:sp>
        <p:nvSpPr>
          <p:cNvPr id="116" name="object 28">
            <a:extLst>
              <a:ext uri="{FF2B5EF4-FFF2-40B4-BE49-F238E27FC236}">
                <a16:creationId xmlns:a16="http://schemas.microsoft.com/office/drawing/2014/main" id="{A80E1217-36FE-49D4-BA9A-3F3AF1C0E07D}"/>
              </a:ext>
            </a:extLst>
          </p:cNvPr>
          <p:cNvSpPr/>
          <p:nvPr/>
        </p:nvSpPr>
        <p:spPr>
          <a:xfrm>
            <a:off x="2337786" y="333571"/>
            <a:ext cx="108172" cy="129635"/>
          </a:xfrm>
          <a:prstGeom prst="rect">
            <a:avLst/>
          </a:prstGeom>
          <a:blipFill>
            <a:blip r:embed="rId13" cstate="print"/>
            <a:stretch>
              <a:fillRect/>
            </a:stretch>
          </a:blipFill>
        </p:spPr>
        <p:txBody>
          <a:bodyPr wrap="square" lIns="0" tIns="0" rIns="0" bIns="0" rtlCol="0"/>
          <a:lstStyle/>
          <a:p>
            <a:endParaRPr/>
          </a:p>
        </p:txBody>
      </p:sp>
      <p:sp>
        <p:nvSpPr>
          <p:cNvPr id="117" name="object 29">
            <a:extLst>
              <a:ext uri="{FF2B5EF4-FFF2-40B4-BE49-F238E27FC236}">
                <a16:creationId xmlns:a16="http://schemas.microsoft.com/office/drawing/2014/main" id="{DE0754A6-21E7-4F86-855E-F26719505503}"/>
              </a:ext>
            </a:extLst>
          </p:cNvPr>
          <p:cNvSpPr/>
          <p:nvPr/>
        </p:nvSpPr>
        <p:spPr>
          <a:xfrm>
            <a:off x="2492566" y="210375"/>
            <a:ext cx="86995" cy="61594"/>
          </a:xfrm>
          <a:custGeom>
            <a:avLst/>
            <a:gdLst/>
            <a:ahLst/>
            <a:cxnLst/>
            <a:rect l="l" t="t" r="r" b="b"/>
            <a:pathLst>
              <a:path w="86995" h="61595">
                <a:moveTo>
                  <a:pt x="86728" y="0"/>
                </a:moveTo>
                <a:lnTo>
                  <a:pt x="0" y="0"/>
                </a:lnTo>
                <a:lnTo>
                  <a:pt x="0" y="61597"/>
                </a:lnTo>
                <a:lnTo>
                  <a:pt x="25632" y="51340"/>
                </a:lnTo>
                <a:lnTo>
                  <a:pt x="48821" y="40029"/>
                </a:lnTo>
                <a:lnTo>
                  <a:pt x="69281" y="27765"/>
                </a:lnTo>
                <a:lnTo>
                  <a:pt x="86728" y="14650"/>
                </a:lnTo>
                <a:lnTo>
                  <a:pt x="86728" y="0"/>
                </a:lnTo>
                <a:close/>
              </a:path>
            </a:pathLst>
          </a:custGeom>
          <a:solidFill>
            <a:srgbClr val="FDFDFD"/>
          </a:solidFill>
        </p:spPr>
        <p:txBody>
          <a:bodyPr wrap="square" lIns="0" tIns="0" rIns="0" bIns="0" rtlCol="0"/>
          <a:lstStyle/>
          <a:p>
            <a:endParaRPr/>
          </a:p>
        </p:txBody>
      </p:sp>
      <p:sp>
        <p:nvSpPr>
          <p:cNvPr id="118" name="object 30">
            <a:extLst>
              <a:ext uri="{FF2B5EF4-FFF2-40B4-BE49-F238E27FC236}">
                <a16:creationId xmlns:a16="http://schemas.microsoft.com/office/drawing/2014/main" id="{D47596EE-E00C-4B74-9B68-B53A4D1AD90A}"/>
              </a:ext>
            </a:extLst>
          </p:cNvPr>
          <p:cNvSpPr/>
          <p:nvPr/>
        </p:nvSpPr>
        <p:spPr>
          <a:xfrm>
            <a:off x="2168771" y="210376"/>
            <a:ext cx="112570" cy="90173"/>
          </a:xfrm>
          <a:prstGeom prst="rect">
            <a:avLst/>
          </a:prstGeom>
          <a:blipFill>
            <a:blip r:embed="rId14" cstate="print"/>
            <a:stretch>
              <a:fillRect/>
            </a:stretch>
          </a:blipFill>
        </p:spPr>
        <p:txBody>
          <a:bodyPr wrap="square" lIns="0" tIns="0" rIns="0" bIns="0" rtlCol="0"/>
          <a:lstStyle/>
          <a:p>
            <a:endParaRPr/>
          </a:p>
        </p:txBody>
      </p:sp>
      <p:sp>
        <p:nvSpPr>
          <p:cNvPr id="119" name="object 31">
            <a:extLst>
              <a:ext uri="{FF2B5EF4-FFF2-40B4-BE49-F238E27FC236}">
                <a16:creationId xmlns:a16="http://schemas.microsoft.com/office/drawing/2014/main" id="{5EC9C11A-5FCF-4027-BC3E-8E4F2AE6A137}"/>
              </a:ext>
            </a:extLst>
          </p:cNvPr>
          <p:cNvSpPr/>
          <p:nvPr/>
        </p:nvSpPr>
        <p:spPr>
          <a:xfrm>
            <a:off x="2040243" y="210376"/>
            <a:ext cx="82550" cy="60325"/>
          </a:xfrm>
          <a:custGeom>
            <a:avLst/>
            <a:gdLst/>
            <a:ahLst/>
            <a:cxnLst/>
            <a:rect l="l" t="t" r="r" b="b"/>
            <a:pathLst>
              <a:path w="82550" h="60325">
                <a:moveTo>
                  <a:pt x="81968" y="0"/>
                </a:moveTo>
                <a:lnTo>
                  <a:pt x="0" y="0"/>
                </a:lnTo>
                <a:lnTo>
                  <a:pt x="0" y="14650"/>
                </a:lnTo>
                <a:lnTo>
                  <a:pt x="32400" y="37084"/>
                </a:lnTo>
                <a:lnTo>
                  <a:pt x="72200" y="56179"/>
                </a:lnTo>
                <a:lnTo>
                  <a:pt x="81968" y="59873"/>
                </a:lnTo>
                <a:lnTo>
                  <a:pt x="81968" y="0"/>
                </a:lnTo>
                <a:close/>
              </a:path>
            </a:pathLst>
          </a:custGeom>
          <a:solidFill>
            <a:srgbClr val="FDFDFD"/>
          </a:solidFill>
        </p:spPr>
        <p:txBody>
          <a:bodyPr wrap="square" lIns="0" tIns="0" rIns="0" bIns="0" rtlCol="0"/>
          <a:lstStyle/>
          <a:p>
            <a:endParaRPr/>
          </a:p>
        </p:txBody>
      </p:sp>
      <p:sp>
        <p:nvSpPr>
          <p:cNvPr id="120" name="object 32">
            <a:extLst>
              <a:ext uri="{FF2B5EF4-FFF2-40B4-BE49-F238E27FC236}">
                <a16:creationId xmlns:a16="http://schemas.microsoft.com/office/drawing/2014/main" id="{0CE08789-E20D-4EEA-AA75-CE9E6FAF0F87}"/>
              </a:ext>
            </a:extLst>
          </p:cNvPr>
          <p:cNvSpPr/>
          <p:nvPr/>
        </p:nvSpPr>
        <p:spPr>
          <a:xfrm>
            <a:off x="2168771" y="332527"/>
            <a:ext cx="112570" cy="130678"/>
          </a:xfrm>
          <a:prstGeom prst="rect">
            <a:avLst/>
          </a:prstGeom>
          <a:blipFill>
            <a:blip r:embed="rId15" cstate="print"/>
            <a:stretch>
              <a:fillRect/>
            </a:stretch>
          </a:blipFill>
        </p:spPr>
        <p:txBody>
          <a:bodyPr wrap="square" lIns="0" tIns="0" rIns="0" bIns="0" rtlCol="0"/>
          <a:lstStyle/>
          <a:p>
            <a:endParaRPr/>
          </a:p>
        </p:txBody>
      </p:sp>
      <p:sp>
        <p:nvSpPr>
          <p:cNvPr id="121" name="object 33">
            <a:extLst>
              <a:ext uri="{FF2B5EF4-FFF2-40B4-BE49-F238E27FC236}">
                <a16:creationId xmlns:a16="http://schemas.microsoft.com/office/drawing/2014/main" id="{FB53C20A-9EAE-4242-B045-8ECB40449063}"/>
              </a:ext>
            </a:extLst>
          </p:cNvPr>
          <p:cNvSpPr/>
          <p:nvPr/>
        </p:nvSpPr>
        <p:spPr>
          <a:xfrm>
            <a:off x="2040243" y="282179"/>
            <a:ext cx="82550" cy="118745"/>
          </a:xfrm>
          <a:custGeom>
            <a:avLst/>
            <a:gdLst/>
            <a:ahLst/>
            <a:cxnLst/>
            <a:rect l="l" t="t" r="r" b="b"/>
            <a:pathLst>
              <a:path w="82550" h="118745">
                <a:moveTo>
                  <a:pt x="0" y="0"/>
                </a:moveTo>
                <a:lnTo>
                  <a:pt x="0" y="24176"/>
                </a:lnTo>
                <a:lnTo>
                  <a:pt x="16855" y="50868"/>
                </a:lnTo>
                <a:lnTo>
                  <a:pt x="36240" y="75681"/>
                </a:lnTo>
                <a:lnTo>
                  <a:pt x="57997" y="98384"/>
                </a:lnTo>
                <a:lnTo>
                  <a:pt x="81968" y="118749"/>
                </a:lnTo>
                <a:lnTo>
                  <a:pt x="81968" y="37421"/>
                </a:lnTo>
                <a:lnTo>
                  <a:pt x="59578" y="29481"/>
                </a:lnTo>
                <a:lnTo>
                  <a:pt x="38417" y="20513"/>
                </a:lnTo>
                <a:lnTo>
                  <a:pt x="18539" y="10643"/>
                </a:lnTo>
                <a:lnTo>
                  <a:pt x="0" y="0"/>
                </a:lnTo>
                <a:close/>
              </a:path>
            </a:pathLst>
          </a:custGeom>
          <a:solidFill>
            <a:srgbClr val="FDFDFD"/>
          </a:solidFill>
        </p:spPr>
        <p:txBody>
          <a:bodyPr wrap="square" lIns="0" tIns="0" rIns="0" bIns="0" rtlCol="0"/>
          <a:lstStyle/>
          <a:p>
            <a:endParaRPr/>
          </a:p>
        </p:txBody>
      </p:sp>
      <p:sp>
        <p:nvSpPr>
          <p:cNvPr id="122" name="object 34">
            <a:extLst>
              <a:ext uri="{FF2B5EF4-FFF2-40B4-BE49-F238E27FC236}">
                <a16:creationId xmlns:a16="http://schemas.microsoft.com/office/drawing/2014/main" id="{F791DBAC-7907-462A-B87A-D4CB23515FC7}"/>
              </a:ext>
            </a:extLst>
          </p:cNvPr>
          <p:cNvSpPr/>
          <p:nvPr/>
        </p:nvSpPr>
        <p:spPr>
          <a:xfrm>
            <a:off x="2040243" y="387684"/>
            <a:ext cx="241300" cy="461009"/>
          </a:xfrm>
          <a:custGeom>
            <a:avLst/>
            <a:gdLst/>
            <a:ahLst/>
            <a:cxnLst/>
            <a:rect l="l" t="t" r="r" b="b"/>
            <a:pathLst>
              <a:path w="241300" h="461009">
                <a:moveTo>
                  <a:pt x="0" y="0"/>
                </a:moveTo>
                <a:lnTo>
                  <a:pt x="0" y="460754"/>
                </a:lnTo>
                <a:lnTo>
                  <a:pt x="241099" y="460754"/>
                </a:lnTo>
                <a:lnTo>
                  <a:pt x="241099" y="369538"/>
                </a:lnTo>
                <a:lnTo>
                  <a:pt x="127848" y="369538"/>
                </a:lnTo>
                <a:lnTo>
                  <a:pt x="127848" y="316785"/>
                </a:lnTo>
                <a:lnTo>
                  <a:pt x="241099" y="316785"/>
                </a:lnTo>
                <a:lnTo>
                  <a:pt x="241099" y="264396"/>
                </a:lnTo>
                <a:lnTo>
                  <a:pt x="127848" y="264396"/>
                </a:lnTo>
                <a:lnTo>
                  <a:pt x="127848" y="211644"/>
                </a:lnTo>
                <a:lnTo>
                  <a:pt x="241099" y="211644"/>
                </a:lnTo>
                <a:lnTo>
                  <a:pt x="241099" y="122468"/>
                </a:lnTo>
                <a:lnTo>
                  <a:pt x="193954" y="115595"/>
                </a:lnTo>
                <a:lnTo>
                  <a:pt x="149042" y="102742"/>
                </a:lnTo>
                <a:lnTo>
                  <a:pt x="106778" y="84333"/>
                </a:lnTo>
                <a:lnTo>
                  <a:pt x="67574" y="60790"/>
                </a:lnTo>
                <a:lnTo>
                  <a:pt x="31844" y="32538"/>
                </a:lnTo>
                <a:lnTo>
                  <a:pt x="0" y="0"/>
                </a:lnTo>
                <a:close/>
              </a:path>
            </a:pathLst>
          </a:custGeom>
          <a:solidFill>
            <a:srgbClr val="FDFDFD"/>
          </a:solidFill>
        </p:spPr>
        <p:txBody>
          <a:bodyPr wrap="square" lIns="0" tIns="0" rIns="0" bIns="0" rtlCol="0"/>
          <a:lstStyle/>
          <a:p>
            <a:endParaRPr/>
          </a:p>
        </p:txBody>
      </p:sp>
      <p:sp>
        <p:nvSpPr>
          <p:cNvPr id="123" name="object 35">
            <a:extLst>
              <a:ext uri="{FF2B5EF4-FFF2-40B4-BE49-F238E27FC236}">
                <a16:creationId xmlns:a16="http://schemas.microsoft.com/office/drawing/2014/main" id="{AD826E05-207C-4A16-A9F2-F73B4B9D9B87}"/>
              </a:ext>
            </a:extLst>
          </p:cNvPr>
          <p:cNvSpPr/>
          <p:nvPr/>
        </p:nvSpPr>
        <p:spPr>
          <a:xfrm>
            <a:off x="2326370" y="388056"/>
            <a:ext cx="241935" cy="461645"/>
          </a:xfrm>
          <a:custGeom>
            <a:avLst/>
            <a:gdLst/>
            <a:ahLst/>
            <a:cxnLst/>
            <a:rect l="l" t="t" r="r" b="b"/>
            <a:pathLst>
              <a:path w="241934" h="461644">
                <a:moveTo>
                  <a:pt x="241507" y="0"/>
                </a:moveTo>
                <a:lnTo>
                  <a:pt x="209658" y="32565"/>
                </a:lnTo>
                <a:lnTo>
                  <a:pt x="173907" y="60884"/>
                </a:lnTo>
                <a:lnTo>
                  <a:pt x="134660" y="84514"/>
                </a:lnTo>
                <a:lnTo>
                  <a:pt x="92323" y="103011"/>
                </a:lnTo>
                <a:lnTo>
                  <a:pt x="47301" y="115931"/>
                </a:lnTo>
                <a:lnTo>
                  <a:pt x="0" y="122831"/>
                </a:lnTo>
                <a:lnTo>
                  <a:pt x="0" y="212007"/>
                </a:lnTo>
                <a:lnTo>
                  <a:pt x="108490" y="212007"/>
                </a:lnTo>
                <a:lnTo>
                  <a:pt x="108490" y="264759"/>
                </a:lnTo>
                <a:lnTo>
                  <a:pt x="0" y="264759"/>
                </a:lnTo>
                <a:lnTo>
                  <a:pt x="0" y="317148"/>
                </a:lnTo>
                <a:lnTo>
                  <a:pt x="108490" y="317148"/>
                </a:lnTo>
                <a:lnTo>
                  <a:pt x="108490" y="369901"/>
                </a:lnTo>
                <a:lnTo>
                  <a:pt x="0" y="369901"/>
                </a:lnTo>
                <a:lnTo>
                  <a:pt x="0" y="461117"/>
                </a:lnTo>
                <a:lnTo>
                  <a:pt x="241507" y="461117"/>
                </a:lnTo>
                <a:lnTo>
                  <a:pt x="241507" y="0"/>
                </a:lnTo>
                <a:close/>
              </a:path>
            </a:pathLst>
          </a:custGeom>
          <a:solidFill>
            <a:srgbClr val="FDFDFD"/>
          </a:solidFill>
        </p:spPr>
        <p:txBody>
          <a:bodyPr wrap="square" lIns="0" tIns="0" rIns="0" bIns="0" rtlCol="0"/>
          <a:lstStyle/>
          <a:p>
            <a:endParaRPr/>
          </a:p>
        </p:txBody>
      </p:sp>
      <p:sp>
        <p:nvSpPr>
          <p:cNvPr id="124" name="object 36">
            <a:extLst>
              <a:ext uri="{FF2B5EF4-FFF2-40B4-BE49-F238E27FC236}">
                <a16:creationId xmlns:a16="http://schemas.microsoft.com/office/drawing/2014/main" id="{34DA4E0C-DA53-4ABE-98BB-A8164BCAC6AD}"/>
              </a:ext>
            </a:extLst>
          </p:cNvPr>
          <p:cNvSpPr/>
          <p:nvPr/>
        </p:nvSpPr>
        <p:spPr>
          <a:xfrm>
            <a:off x="2955406" y="278777"/>
            <a:ext cx="180975" cy="164465"/>
          </a:xfrm>
          <a:custGeom>
            <a:avLst/>
            <a:gdLst/>
            <a:ahLst/>
            <a:cxnLst/>
            <a:rect l="l" t="t" r="r" b="b"/>
            <a:pathLst>
              <a:path w="180975" h="164465">
                <a:moveTo>
                  <a:pt x="70044" y="0"/>
                </a:moveTo>
                <a:lnTo>
                  <a:pt x="49970" y="20712"/>
                </a:lnTo>
                <a:lnTo>
                  <a:pt x="31588" y="42960"/>
                </a:lnTo>
                <a:lnTo>
                  <a:pt x="14922" y="66611"/>
                </a:lnTo>
                <a:lnTo>
                  <a:pt x="0" y="91534"/>
                </a:lnTo>
                <a:lnTo>
                  <a:pt x="146935" y="164380"/>
                </a:lnTo>
                <a:lnTo>
                  <a:pt x="154193" y="152823"/>
                </a:lnTo>
                <a:lnTo>
                  <a:pt x="162225" y="141729"/>
                </a:lnTo>
                <a:lnTo>
                  <a:pt x="171021" y="131154"/>
                </a:lnTo>
                <a:lnTo>
                  <a:pt x="180575" y="121153"/>
                </a:lnTo>
                <a:lnTo>
                  <a:pt x="70044" y="0"/>
                </a:lnTo>
                <a:close/>
              </a:path>
            </a:pathLst>
          </a:custGeom>
          <a:solidFill>
            <a:srgbClr val="58BC35"/>
          </a:solidFill>
        </p:spPr>
        <p:txBody>
          <a:bodyPr wrap="square" lIns="0" tIns="0" rIns="0" bIns="0" rtlCol="0"/>
          <a:lstStyle/>
          <a:p>
            <a:endParaRPr/>
          </a:p>
        </p:txBody>
      </p:sp>
      <p:sp>
        <p:nvSpPr>
          <p:cNvPr id="125" name="object 37">
            <a:extLst>
              <a:ext uri="{FF2B5EF4-FFF2-40B4-BE49-F238E27FC236}">
                <a16:creationId xmlns:a16="http://schemas.microsoft.com/office/drawing/2014/main" id="{2E6AF3B6-33CC-4AD1-AB48-344E79017377}"/>
              </a:ext>
            </a:extLst>
          </p:cNvPr>
          <p:cNvSpPr/>
          <p:nvPr/>
        </p:nvSpPr>
        <p:spPr>
          <a:xfrm>
            <a:off x="3372683" y="204570"/>
            <a:ext cx="156845" cy="182245"/>
          </a:xfrm>
          <a:custGeom>
            <a:avLst/>
            <a:gdLst/>
            <a:ahLst/>
            <a:cxnLst/>
            <a:rect l="l" t="t" r="r" b="b"/>
            <a:pathLst>
              <a:path w="156845" h="182245">
                <a:moveTo>
                  <a:pt x="58846" y="0"/>
                </a:moveTo>
                <a:lnTo>
                  <a:pt x="0" y="153131"/>
                </a:lnTo>
                <a:lnTo>
                  <a:pt x="12307" y="159337"/>
                </a:lnTo>
                <a:lnTo>
                  <a:pt x="24164" y="166206"/>
                </a:lnTo>
                <a:lnTo>
                  <a:pt x="35511" y="173772"/>
                </a:lnTo>
                <a:lnTo>
                  <a:pt x="46288" y="182070"/>
                </a:lnTo>
                <a:lnTo>
                  <a:pt x="156773" y="61279"/>
                </a:lnTo>
                <a:lnTo>
                  <a:pt x="134312" y="43240"/>
                </a:lnTo>
                <a:lnTo>
                  <a:pt x="110377" y="26948"/>
                </a:lnTo>
                <a:lnTo>
                  <a:pt x="85158" y="12502"/>
                </a:lnTo>
                <a:lnTo>
                  <a:pt x="58846" y="0"/>
                </a:lnTo>
                <a:close/>
              </a:path>
            </a:pathLst>
          </a:custGeom>
          <a:solidFill>
            <a:srgbClr val="DDB01A"/>
          </a:solidFill>
        </p:spPr>
        <p:txBody>
          <a:bodyPr wrap="square" lIns="0" tIns="0" rIns="0" bIns="0" rtlCol="0"/>
          <a:lstStyle/>
          <a:p>
            <a:endParaRPr/>
          </a:p>
        </p:txBody>
      </p:sp>
      <p:sp>
        <p:nvSpPr>
          <p:cNvPr id="126" name="object 38">
            <a:extLst>
              <a:ext uri="{FF2B5EF4-FFF2-40B4-BE49-F238E27FC236}">
                <a16:creationId xmlns:a16="http://schemas.microsoft.com/office/drawing/2014/main" id="{292FD4BC-2F6E-4B43-A30F-7E224474E840}"/>
              </a:ext>
            </a:extLst>
          </p:cNvPr>
          <p:cNvSpPr/>
          <p:nvPr/>
        </p:nvSpPr>
        <p:spPr>
          <a:xfrm>
            <a:off x="3479495" y="394125"/>
            <a:ext cx="178435" cy="125095"/>
          </a:xfrm>
          <a:custGeom>
            <a:avLst/>
            <a:gdLst/>
            <a:ahLst/>
            <a:cxnLst/>
            <a:rect l="l" t="t" r="r" b="b"/>
            <a:pathLst>
              <a:path w="178434" h="125095">
                <a:moveTo>
                  <a:pt x="146572" y="0"/>
                </a:moveTo>
                <a:lnTo>
                  <a:pt x="0" y="73163"/>
                </a:lnTo>
                <a:lnTo>
                  <a:pt x="4767" y="85599"/>
                </a:lnTo>
                <a:lnTo>
                  <a:pt x="8829" y="98388"/>
                </a:lnTo>
                <a:lnTo>
                  <a:pt x="12126" y="111492"/>
                </a:lnTo>
                <a:lnTo>
                  <a:pt x="14598" y="124872"/>
                </a:lnTo>
                <a:lnTo>
                  <a:pt x="177855" y="109586"/>
                </a:lnTo>
                <a:lnTo>
                  <a:pt x="173158" y="81020"/>
                </a:lnTo>
                <a:lnTo>
                  <a:pt x="166294" y="53126"/>
                </a:lnTo>
                <a:lnTo>
                  <a:pt x="157389" y="26065"/>
                </a:lnTo>
                <a:lnTo>
                  <a:pt x="146572" y="0"/>
                </a:lnTo>
                <a:close/>
              </a:path>
            </a:pathLst>
          </a:custGeom>
          <a:solidFill>
            <a:srgbClr val="C21F2D"/>
          </a:solidFill>
        </p:spPr>
        <p:txBody>
          <a:bodyPr wrap="square" lIns="0" tIns="0" rIns="0" bIns="0" rtlCol="0"/>
          <a:lstStyle/>
          <a:p>
            <a:endParaRPr/>
          </a:p>
        </p:txBody>
      </p:sp>
      <p:sp>
        <p:nvSpPr>
          <p:cNvPr id="127" name="object 39">
            <a:extLst>
              <a:ext uri="{FF2B5EF4-FFF2-40B4-BE49-F238E27FC236}">
                <a16:creationId xmlns:a16="http://schemas.microsoft.com/office/drawing/2014/main" id="{6EE07A1E-91C6-41AB-B69F-67F223175F70}"/>
              </a:ext>
            </a:extLst>
          </p:cNvPr>
          <p:cNvSpPr/>
          <p:nvPr/>
        </p:nvSpPr>
        <p:spPr>
          <a:xfrm>
            <a:off x="3436290" y="281816"/>
            <a:ext cx="179705" cy="164465"/>
          </a:xfrm>
          <a:custGeom>
            <a:avLst/>
            <a:gdLst/>
            <a:ahLst/>
            <a:cxnLst/>
            <a:rect l="l" t="t" r="r" b="b"/>
            <a:pathLst>
              <a:path w="179704" h="164465">
                <a:moveTo>
                  <a:pt x="110893" y="0"/>
                </a:moveTo>
                <a:lnTo>
                  <a:pt x="0" y="120835"/>
                </a:lnTo>
                <a:lnTo>
                  <a:pt x="9129" y="130841"/>
                </a:lnTo>
                <a:lnTo>
                  <a:pt x="17613" y="141451"/>
                </a:lnTo>
                <a:lnTo>
                  <a:pt x="25450" y="152639"/>
                </a:lnTo>
                <a:lnTo>
                  <a:pt x="32642" y="164380"/>
                </a:lnTo>
                <a:lnTo>
                  <a:pt x="179215" y="91216"/>
                </a:lnTo>
                <a:lnTo>
                  <a:pt x="164720" y="66483"/>
                </a:lnTo>
                <a:lnTo>
                  <a:pt x="148369" y="42937"/>
                </a:lnTo>
                <a:lnTo>
                  <a:pt x="130360" y="20726"/>
                </a:lnTo>
                <a:lnTo>
                  <a:pt x="110893" y="0"/>
                </a:lnTo>
                <a:close/>
              </a:path>
            </a:pathLst>
          </a:custGeom>
          <a:solidFill>
            <a:srgbClr val="46A239"/>
          </a:solidFill>
        </p:spPr>
        <p:txBody>
          <a:bodyPr wrap="square" lIns="0" tIns="0" rIns="0" bIns="0" rtlCol="0"/>
          <a:lstStyle/>
          <a:p>
            <a:endParaRPr/>
          </a:p>
        </p:txBody>
      </p:sp>
      <p:sp>
        <p:nvSpPr>
          <p:cNvPr id="128" name="object 40">
            <a:extLst>
              <a:ext uri="{FF2B5EF4-FFF2-40B4-BE49-F238E27FC236}">
                <a16:creationId xmlns:a16="http://schemas.microsoft.com/office/drawing/2014/main" id="{E8936AD9-BE26-47F8-90EF-8A9D744FC5A2}"/>
              </a:ext>
            </a:extLst>
          </p:cNvPr>
          <p:cNvSpPr/>
          <p:nvPr/>
        </p:nvSpPr>
        <p:spPr>
          <a:xfrm>
            <a:off x="2909162" y="525846"/>
            <a:ext cx="168910" cy="115570"/>
          </a:xfrm>
          <a:custGeom>
            <a:avLst/>
            <a:gdLst/>
            <a:ahLst/>
            <a:cxnLst/>
            <a:rect l="l" t="t" r="r" b="b"/>
            <a:pathLst>
              <a:path w="168909" h="115569">
                <a:moveTo>
                  <a:pt x="997" y="0"/>
                </a:moveTo>
                <a:lnTo>
                  <a:pt x="317" y="8164"/>
                </a:lnTo>
                <a:lnTo>
                  <a:pt x="66" y="14605"/>
                </a:lnTo>
                <a:lnTo>
                  <a:pt x="0" y="24493"/>
                </a:lnTo>
                <a:lnTo>
                  <a:pt x="748" y="47823"/>
                </a:lnTo>
                <a:lnTo>
                  <a:pt x="2929" y="70805"/>
                </a:lnTo>
                <a:lnTo>
                  <a:pt x="6445" y="93344"/>
                </a:lnTo>
                <a:lnTo>
                  <a:pt x="11198" y="115347"/>
                </a:lnTo>
                <a:lnTo>
                  <a:pt x="168697" y="70079"/>
                </a:lnTo>
                <a:lnTo>
                  <a:pt x="166652" y="58976"/>
                </a:lnTo>
                <a:lnTo>
                  <a:pt x="165160" y="47660"/>
                </a:lnTo>
                <a:lnTo>
                  <a:pt x="164247" y="36158"/>
                </a:lnTo>
                <a:lnTo>
                  <a:pt x="163936" y="24493"/>
                </a:lnTo>
                <a:lnTo>
                  <a:pt x="163936" y="18007"/>
                </a:lnTo>
                <a:lnTo>
                  <a:pt x="164254" y="14605"/>
                </a:lnTo>
                <a:lnTo>
                  <a:pt x="997" y="0"/>
                </a:lnTo>
                <a:close/>
              </a:path>
            </a:pathLst>
          </a:custGeom>
          <a:solidFill>
            <a:srgbClr val="3B8041"/>
          </a:solidFill>
        </p:spPr>
        <p:txBody>
          <a:bodyPr wrap="square" lIns="0" tIns="0" rIns="0" bIns="0" rtlCol="0"/>
          <a:lstStyle/>
          <a:p>
            <a:endParaRPr/>
          </a:p>
        </p:txBody>
      </p:sp>
      <p:sp>
        <p:nvSpPr>
          <p:cNvPr id="129" name="object 41">
            <a:extLst>
              <a:ext uri="{FF2B5EF4-FFF2-40B4-BE49-F238E27FC236}">
                <a16:creationId xmlns:a16="http://schemas.microsoft.com/office/drawing/2014/main" id="{3227C011-FAB2-4440-B63E-4665BFB842EC}"/>
              </a:ext>
            </a:extLst>
          </p:cNvPr>
          <p:cNvSpPr/>
          <p:nvPr/>
        </p:nvSpPr>
        <p:spPr>
          <a:xfrm>
            <a:off x="3408408" y="684420"/>
            <a:ext cx="170815" cy="177800"/>
          </a:xfrm>
          <a:custGeom>
            <a:avLst/>
            <a:gdLst/>
            <a:ahLst/>
            <a:cxnLst/>
            <a:rect l="l" t="t" r="r" b="b"/>
            <a:pathLst>
              <a:path w="170815" h="177800">
                <a:moveTo>
                  <a:pt x="39805" y="0"/>
                </a:moveTo>
                <a:lnTo>
                  <a:pt x="30812" y="10393"/>
                </a:lnTo>
                <a:lnTo>
                  <a:pt x="21177" y="20144"/>
                </a:lnTo>
                <a:lnTo>
                  <a:pt x="10905" y="29258"/>
                </a:lnTo>
                <a:lnTo>
                  <a:pt x="0" y="37738"/>
                </a:lnTo>
                <a:lnTo>
                  <a:pt x="86366" y="177262"/>
                </a:lnTo>
                <a:lnTo>
                  <a:pt x="109685" y="160055"/>
                </a:lnTo>
                <a:lnTo>
                  <a:pt x="131611" y="141156"/>
                </a:lnTo>
                <a:lnTo>
                  <a:pt x="152007" y="120658"/>
                </a:lnTo>
                <a:lnTo>
                  <a:pt x="170737" y="98655"/>
                </a:lnTo>
                <a:lnTo>
                  <a:pt x="39805" y="0"/>
                </a:lnTo>
                <a:close/>
              </a:path>
            </a:pathLst>
          </a:custGeom>
          <a:solidFill>
            <a:srgbClr val="F0BD0F"/>
          </a:solidFill>
        </p:spPr>
        <p:txBody>
          <a:bodyPr wrap="square" lIns="0" tIns="0" rIns="0" bIns="0" rtlCol="0"/>
          <a:lstStyle/>
          <a:p>
            <a:endParaRPr/>
          </a:p>
        </p:txBody>
      </p:sp>
      <p:sp>
        <p:nvSpPr>
          <p:cNvPr id="130" name="object 42">
            <a:extLst>
              <a:ext uri="{FF2B5EF4-FFF2-40B4-BE49-F238E27FC236}">
                <a16:creationId xmlns:a16="http://schemas.microsoft.com/office/drawing/2014/main" id="{FF10D8C9-67BE-471B-BB4B-F35F14AB207D}"/>
              </a:ext>
            </a:extLst>
          </p:cNvPr>
          <p:cNvSpPr/>
          <p:nvPr/>
        </p:nvSpPr>
        <p:spPr>
          <a:xfrm>
            <a:off x="3491373" y="527207"/>
            <a:ext cx="168910" cy="113664"/>
          </a:xfrm>
          <a:custGeom>
            <a:avLst/>
            <a:gdLst/>
            <a:ahLst/>
            <a:cxnLst/>
            <a:rect l="l" t="t" r="r" b="b"/>
            <a:pathLst>
              <a:path w="168909" h="113665">
                <a:moveTo>
                  <a:pt x="168017" y="0"/>
                </a:moveTo>
                <a:lnTo>
                  <a:pt x="4760" y="15648"/>
                </a:lnTo>
                <a:lnTo>
                  <a:pt x="5123" y="18007"/>
                </a:lnTo>
                <a:lnTo>
                  <a:pt x="5123" y="23132"/>
                </a:lnTo>
                <a:lnTo>
                  <a:pt x="4800" y="34746"/>
                </a:lnTo>
                <a:lnTo>
                  <a:pt x="3836" y="46135"/>
                </a:lnTo>
                <a:lnTo>
                  <a:pt x="2234" y="57328"/>
                </a:lnTo>
                <a:lnTo>
                  <a:pt x="0" y="68355"/>
                </a:lnTo>
                <a:lnTo>
                  <a:pt x="157816" y="113623"/>
                </a:lnTo>
                <a:lnTo>
                  <a:pt x="162538" y="91696"/>
                </a:lnTo>
                <a:lnTo>
                  <a:pt x="165942" y="69279"/>
                </a:lnTo>
                <a:lnTo>
                  <a:pt x="168004" y="46412"/>
                </a:lnTo>
                <a:lnTo>
                  <a:pt x="168697" y="23132"/>
                </a:lnTo>
                <a:lnTo>
                  <a:pt x="168697" y="15285"/>
                </a:lnTo>
                <a:lnTo>
                  <a:pt x="168379" y="7801"/>
                </a:lnTo>
                <a:lnTo>
                  <a:pt x="168017" y="0"/>
                </a:lnTo>
                <a:close/>
              </a:path>
            </a:pathLst>
          </a:custGeom>
          <a:solidFill>
            <a:srgbClr val="EB3423"/>
          </a:solidFill>
        </p:spPr>
        <p:txBody>
          <a:bodyPr wrap="square" lIns="0" tIns="0" rIns="0" bIns="0" rtlCol="0"/>
          <a:lstStyle/>
          <a:p>
            <a:endParaRPr/>
          </a:p>
        </p:txBody>
      </p:sp>
      <p:sp>
        <p:nvSpPr>
          <p:cNvPr id="131" name="object 43">
            <a:extLst>
              <a:ext uri="{FF2B5EF4-FFF2-40B4-BE49-F238E27FC236}">
                <a16:creationId xmlns:a16="http://schemas.microsoft.com/office/drawing/2014/main" id="{4C8ED9A0-0BA2-45D1-815D-13FBA388D022}"/>
              </a:ext>
            </a:extLst>
          </p:cNvPr>
          <p:cNvSpPr/>
          <p:nvPr/>
        </p:nvSpPr>
        <p:spPr>
          <a:xfrm>
            <a:off x="2993170" y="687822"/>
            <a:ext cx="171450" cy="176530"/>
          </a:xfrm>
          <a:custGeom>
            <a:avLst/>
            <a:gdLst/>
            <a:ahLst/>
            <a:cxnLst/>
            <a:rect l="l" t="t" r="r" b="b"/>
            <a:pathLst>
              <a:path w="171450" h="176530">
                <a:moveTo>
                  <a:pt x="130569" y="0"/>
                </a:moveTo>
                <a:lnTo>
                  <a:pt x="0" y="99018"/>
                </a:lnTo>
                <a:lnTo>
                  <a:pt x="19121" y="120700"/>
                </a:lnTo>
                <a:lnTo>
                  <a:pt x="39743" y="140822"/>
                </a:lnTo>
                <a:lnTo>
                  <a:pt x="61835" y="159353"/>
                </a:lnTo>
                <a:lnTo>
                  <a:pt x="85368" y="176264"/>
                </a:lnTo>
                <a:lnTo>
                  <a:pt x="171371" y="36740"/>
                </a:lnTo>
                <a:lnTo>
                  <a:pt x="160361" y="28499"/>
                </a:lnTo>
                <a:lnTo>
                  <a:pt x="149831" y="19629"/>
                </a:lnTo>
                <a:lnTo>
                  <a:pt x="139870" y="10129"/>
                </a:lnTo>
                <a:lnTo>
                  <a:pt x="130569" y="0"/>
                </a:lnTo>
                <a:close/>
              </a:path>
            </a:pathLst>
          </a:custGeom>
          <a:solidFill>
            <a:srgbClr val="F5921A"/>
          </a:solidFill>
        </p:spPr>
        <p:txBody>
          <a:bodyPr wrap="square" lIns="0" tIns="0" rIns="0" bIns="0" rtlCol="0"/>
          <a:lstStyle/>
          <a:p>
            <a:endParaRPr/>
          </a:p>
        </p:txBody>
      </p:sp>
      <p:sp>
        <p:nvSpPr>
          <p:cNvPr id="132" name="object 44">
            <a:extLst>
              <a:ext uri="{FF2B5EF4-FFF2-40B4-BE49-F238E27FC236}">
                <a16:creationId xmlns:a16="http://schemas.microsoft.com/office/drawing/2014/main" id="{79081409-46AF-41E0-9865-7F0C38BBCF05}"/>
              </a:ext>
            </a:extLst>
          </p:cNvPr>
          <p:cNvSpPr/>
          <p:nvPr/>
        </p:nvSpPr>
        <p:spPr>
          <a:xfrm>
            <a:off x="2912201" y="391402"/>
            <a:ext cx="179705" cy="125730"/>
          </a:xfrm>
          <a:custGeom>
            <a:avLst/>
            <a:gdLst/>
            <a:ahLst/>
            <a:cxnLst/>
            <a:rect l="l" t="t" r="r" b="b"/>
            <a:pathLst>
              <a:path w="179704" h="125729">
                <a:moveTo>
                  <a:pt x="32687" y="0"/>
                </a:moveTo>
                <a:lnTo>
                  <a:pt x="21395" y="26335"/>
                </a:lnTo>
                <a:lnTo>
                  <a:pt x="12127" y="53687"/>
                </a:lnTo>
                <a:lnTo>
                  <a:pt x="4967" y="81932"/>
                </a:lnTo>
                <a:lnTo>
                  <a:pt x="0" y="110947"/>
                </a:lnTo>
                <a:lnTo>
                  <a:pt x="163619" y="125553"/>
                </a:lnTo>
                <a:lnTo>
                  <a:pt x="166158" y="111908"/>
                </a:lnTo>
                <a:lnTo>
                  <a:pt x="169654" y="98553"/>
                </a:lnTo>
                <a:lnTo>
                  <a:pt x="174043" y="85521"/>
                </a:lnTo>
                <a:lnTo>
                  <a:pt x="179260" y="72846"/>
                </a:lnTo>
                <a:lnTo>
                  <a:pt x="32687" y="0"/>
                </a:lnTo>
                <a:close/>
              </a:path>
            </a:pathLst>
          </a:custGeom>
          <a:solidFill>
            <a:srgbClr val="4592D4"/>
          </a:solidFill>
        </p:spPr>
        <p:txBody>
          <a:bodyPr wrap="square" lIns="0" tIns="0" rIns="0" bIns="0" rtlCol="0"/>
          <a:lstStyle/>
          <a:p>
            <a:endParaRPr/>
          </a:p>
        </p:txBody>
      </p:sp>
      <p:sp>
        <p:nvSpPr>
          <p:cNvPr id="133" name="object 45">
            <a:extLst>
              <a:ext uri="{FF2B5EF4-FFF2-40B4-BE49-F238E27FC236}">
                <a16:creationId xmlns:a16="http://schemas.microsoft.com/office/drawing/2014/main" id="{F256963A-CD5E-4FE7-B022-CEC6D1D4FFFB}"/>
              </a:ext>
            </a:extLst>
          </p:cNvPr>
          <p:cNvSpPr/>
          <p:nvPr/>
        </p:nvSpPr>
        <p:spPr>
          <a:xfrm>
            <a:off x="3338363" y="734770"/>
            <a:ext cx="136525" cy="182245"/>
          </a:xfrm>
          <a:custGeom>
            <a:avLst/>
            <a:gdLst/>
            <a:ahLst/>
            <a:cxnLst/>
            <a:rect l="l" t="t" r="r" b="b"/>
            <a:pathLst>
              <a:path w="136525" h="182244">
                <a:moveTo>
                  <a:pt x="50323" y="0"/>
                </a:moveTo>
                <a:lnTo>
                  <a:pt x="38392" y="6251"/>
                </a:lnTo>
                <a:lnTo>
                  <a:pt x="26045" y="11736"/>
                </a:lnTo>
                <a:lnTo>
                  <a:pt x="13256" y="16456"/>
                </a:lnTo>
                <a:lnTo>
                  <a:pt x="0" y="20411"/>
                </a:lnTo>
                <a:lnTo>
                  <a:pt x="30602" y="181707"/>
                </a:lnTo>
                <a:lnTo>
                  <a:pt x="58451" y="174063"/>
                </a:lnTo>
                <a:lnTo>
                  <a:pt x="85391" y="164442"/>
                </a:lnTo>
                <a:lnTo>
                  <a:pt x="111379" y="152908"/>
                </a:lnTo>
                <a:lnTo>
                  <a:pt x="136372" y="139523"/>
                </a:lnTo>
                <a:lnTo>
                  <a:pt x="50323" y="0"/>
                </a:lnTo>
                <a:close/>
              </a:path>
            </a:pathLst>
          </a:custGeom>
          <a:solidFill>
            <a:srgbClr val="9F1744"/>
          </a:solidFill>
        </p:spPr>
        <p:txBody>
          <a:bodyPr wrap="square" lIns="0" tIns="0" rIns="0" bIns="0" rtlCol="0"/>
          <a:lstStyle/>
          <a:p>
            <a:endParaRPr/>
          </a:p>
        </p:txBody>
      </p:sp>
      <p:sp>
        <p:nvSpPr>
          <p:cNvPr id="134" name="object 46">
            <a:extLst>
              <a:ext uri="{FF2B5EF4-FFF2-40B4-BE49-F238E27FC236}">
                <a16:creationId xmlns:a16="http://schemas.microsoft.com/office/drawing/2014/main" id="{B1D7C826-C06D-4E47-8BE2-CE24A69172CE}"/>
              </a:ext>
            </a:extLst>
          </p:cNvPr>
          <p:cNvSpPr/>
          <p:nvPr/>
        </p:nvSpPr>
        <p:spPr>
          <a:xfrm>
            <a:off x="3462493" y="618378"/>
            <a:ext cx="180340" cy="146050"/>
          </a:xfrm>
          <a:custGeom>
            <a:avLst/>
            <a:gdLst/>
            <a:ahLst/>
            <a:cxnLst/>
            <a:rect l="l" t="t" r="r" b="b"/>
            <a:pathLst>
              <a:path w="180340" h="146050">
                <a:moveTo>
                  <a:pt x="22758" y="0"/>
                </a:moveTo>
                <a:lnTo>
                  <a:pt x="18061" y="12323"/>
                </a:lnTo>
                <a:lnTo>
                  <a:pt x="12654" y="24255"/>
                </a:lnTo>
                <a:lnTo>
                  <a:pt x="6609" y="35796"/>
                </a:lnTo>
                <a:lnTo>
                  <a:pt x="0" y="46946"/>
                </a:lnTo>
                <a:lnTo>
                  <a:pt x="130569" y="145647"/>
                </a:lnTo>
                <a:lnTo>
                  <a:pt x="145746" y="122251"/>
                </a:lnTo>
                <a:lnTo>
                  <a:pt x="159097" y="97617"/>
                </a:lnTo>
                <a:lnTo>
                  <a:pt x="170594" y="71904"/>
                </a:lnTo>
                <a:lnTo>
                  <a:pt x="180212" y="45268"/>
                </a:lnTo>
                <a:lnTo>
                  <a:pt x="22758" y="0"/>
                </a:lnTo>
                <a:close/>
              </a:path>
            </a:pathLst>
          </a:custGeom>
          <a:solidFill>
            <a:srgbClr val="53C2E2"/>
          </a:solidFill>
        </p:spPr>
        <p:txBody>
          <a:bodyPr wrap="square" lIns="0" tIns="0" rIns="0" bIns="0" rtlCol="0"/>
          <a:lstStyle/>
          <a:p>
            <a:endParaRPr/>
          </a:p>
        </p:txBody>
      </p:sp>
      <p:sp>
        <p:nvSpPr>
          <p:cNvPr id="135" name="object 47">
            <a:extLst>
              <a:ext uri="{FF2B5EF4-FFF2-40B4-BE49-F238E27FC236}">
                <a16:creationId xmlns:a16="http://schemas.microsoft.com/office/drawing/2014/main" id="{1B1B1ECC-A22A-4BB4-A45C-9A6C4B2242B3}"/>
              </a:ext>
            </a:extLst>
          </p:cNvPr>
          <p:cNvSpPr/>
          <p:nvPr/>
        </p:nvSpPr>
        <p:spPr>
          <a:xfrm>
            <a:off x="3229873" y="759943"/>
            <a:ext cx="116205" cy="166370"/>
          </a:xfrm>
          <a:custGeom>
            <a:avLst/>
            <a:gdLst/>
            <a:ahLst/>
            <a:cxnLst/>
            <a:rect l="l" t="t" r="r" b="b"/>
            <a:pathLst>
              <a:path w="116204" h="166369">
                <a:moveTo>
                  <a:pt x="30239" y="680"/>
                </a:moveTo>
                <a:lnTo>
                  <a:pt x="0" y="161976"/>
                </a:lnTo>
                <a:lnTo>
                  <a:pt x="13382" y="163762"/>
                </a:lnTo>
                <a:lnTo>
                  <a:pt x="26986" y="165038"/>
                </a:lnTo>
                <a:lnTo>
                  <a:pt x="40777" y="165803"/>
                </a:lnTo>
                <a:lnTo>
                  <a:pt x="54721" y="166058"/>
                </a:lnTo>
                <a:lnTo>
                  <a:pt x="70221" y="165743"/>
                </a:lnTo>
                <a:lnTo>
                  <a:pt x="85555" y="164794"/>
                </a:lnTo>
                <a:lnTo>
                  <a:pt x="100694" y="163207"/>
                </a:lnTo>
                <a:lnTo>
                  <a:pt x="115608" y="160978"/>
                </a:lnTo>
                <a:lnTo>
                  <a:pt x="85820" y="2404"/>
                </a:lnTo>
                <a:lnTo>
                  <a:pt x="46560" y="2404"/>
                </a:lnTo>
                <a:lnTo>
                  <a:pt x="38311" y="1712"/>
                </a:lnTo>
                <a:lnTo>
                  <a:pt x="30239" y="680"/>
                </a:lnTo>
                <a:close/>
              </a:path>
              <a:path w="116204" h="166369">
                <a:moveTo>
                  <a:pt x="85368" y="0"/>
                </a:moveTo>
                <a:lnTo>
                  <a:pt x="77895" y="949"/>
                </a:lnTo>
                <a:lnTo>
                  <a:pt x="70299" y="1712"/>
                </a:lnTo>
                <a:lnTo>
                  <a:pt x="62576" y="2219"/>
                </a:lnTo>
                <a:lnTo>
                  <a:pt x="54721" y="2404"/>
                </a:lnTo>
                <a:lnTo>
                  <a:pt x="85820" y="2404"/>
                </a:lnTo>
                <a:lnTo>
                  <a:pt x="85368" y="0"/>
                </a:lnTo>
                <a:close/>
              </a:path>
            </a:pathLst>
          </a:custGeom>
          <a:solidFill>
            <a:srgbClr val="EE5527"/>
          </a:solidFill>
        </p:spPr>
        <p:txBody>
          <a:bodyPr wrap="square" lIns="0" tIns="0" rIns="0" bIns="0" rtlCol="0"/>
          <a:lstStyle/>
          <a:p>
            <a:endParaRPr/>
          </a:p>
        </p:txBody>
      </p:sp>
      <p:sp>
        <p:nvSpPr>
          <p:cNvPr id="136" name="object 48">
            <a:extLst>
              <a:ext uri="{FF2B5EF4-FFF2-40B4-BE49-F238E27FC236}">
                <a16:creationId xmlns:a16="http://schemas.microsoft.com/office/drawing/2014/main" id="{55BD37A8-2889-44D2-964D-669EEAB86378}"/>
              </a:ext>
            </a:extLst>
          </p:cNvPr>
          <p:cNvSpPr/>
          <p:nvPr/>
        </p:nvSpPr>
        <p:spPr>
          <a:xfrm>
            <a:off x="3298240" y="174996"/>
            <a:ext cx="111760" cy="174625"/>
          </a:xfrm>
          <a:custGeom>
            <a:avLst/>
            <a:gdLst/>
            <a:ahLst/>
            <a:cxnLst/>
            <a:rect l="l" t="t" r="r" b="b"/>
            <a:pathLst>
              <a:path w="111759" h="174625">
                <a:moveTo>
                  <a:pt x="0" y="0"/>
                </a:moveTo>
                <a:lnTo>
                  <a:pt x="0" y="164017"/>
                </a:lnTo>
                <a:lnTo>
                  <a:pt x="13581" y="165267"/>
                </a:lnTo>
                <a:lnTo>
                  <a:pt x="26810" y="167453"/>
                </a:lnTo>
                <a:lnTo>
                  <a:pt x="39725" y="170472"/>
                </a:lnTo>
                <a:lnTo>
                  <a:pt x="52363" y="174223"/>
                </a:lnTo>
                <a:lnTo>
                  <a:pt x="111165" y="21091"/>
                </a:lnTo>
                <a:lnTo>
                  <a:pt x="84481" y="12820"/>
                </a:lnTo>
                <a:lnTo>
                  <a:pt x="56993" y="6463"/>
                </a:lnTo>
                <a:lnTo>
                  <a:pt x="28800" y="2147"/>
                </a:lnTo>
                <a:lnTo>
                  <a:pt x="0" y="0"/>
                </a:lnTo>
                <a:close/>
              </a:path>
            </a:pathLst>
          </a:custGeom>
          <a:solidFill>
            <a:srgbClr val="E41B3C"/>
          </a:solidFill>
        </p:spPr>
        <p:txBody>
          <a:bodyPr wrap="square" lIns="0" tIns="0" rIns="0" bIns="0" rtlCol="0"/>
          <a:lstStyle/>
          <a:p>
            <a:endParaRPr/>
          </a:p>
        </p:txBody>
      </p:sp>
      <p:sp>
        <p:nvSpPr>
          <p:cNvPr id="137" name="object 49">
            <a:extLst>
              <a:ext uri="{FF2B5EF4-FFF2-40B4-BE49-F238E27FC236}">
                <a16:creationId xmlns:a16="http://schemas.microsoft.com/office/drawing/2014/main" id="{3B907E53-87DB-489C-B9B4-13D85BE1F395}"/>
              </a:ext>
            </a:extLst>
          </p:cNvPr>
          <p:cNvSpPr/>
          <p:nvPr/>
        </p:nvSpPr>
        <p:spPr>
          <a:xfrm>
            <a:off x="3098577" y="737128"/>
            <a:ext cx="138430" cy="180975"/>
          </a:xfrm>
          <a:custGeom>
            <a:avLst/>
            <a:gdLst/>
            <a:ahLst/>
            <a:cxnLst/>
            <a:rect l="l" t="t" r="r" b="b"/>
            <a:pathLst>
              <a:path w="138429" h="180975">
                <a:moveTo>
                  <a:pt x="86048" y="0"/>
                </a:moveTo>
                <a:lnTo>
                  <a:pt x="0" y="139523"/>
                </a:lnTo>
                <a:lnTo>
                  <a:pt x="25496" y="152713"/>
                </a:lnTo>
                <a:lnTo>
                  <a:pt x="51983" y="164079"/>
                </a:lnTo>
                <a:lnTo>
                  <a:pt x="79431" y="173464"/>
                </a:lnTo>
                <a:lnTo>
                  <a:pt x="107810" y="180709"/>
                </a:lnTo>
                <a:lnTo>
                  <a:pt x="138094" y="19413"/>
                </a:lnTo>
                <a:lnTo>
                  <a:pt x="124511" y="15857"/>
                </a:lnTo>
                <a:lnTo>
                  <a:pt x="111306" y="11373"/>
                </a:lnTo>
                <a:lnTo>
                  <a:pt x="98484" y="6056"/>
                </a:lnTo>
                <a:lnTo>
                  <a:pt x="86048" y="0"/>
                </a:lnTo>
                <a:close/>
              </a:path>
            </a:pathLst>
          </a:custGeom>
          <a:solidFill>
            <a:srgbClr val="DA0D68"/>
          </a:solidFill>
        </p:spPr>
        <p:txBody>
          <a:bodyPr wrap="square" lIns="0" tIns="0" rIns="0" bIns="0" rtlCol="0"/>
          <a:lstStyle/>
          <a:p>
            <a:endParaRPr/>
          </a:p>
        </p:txBody>
      </p:sp>
      <p:sp>
        <p:nvSpPr>
          <p:cNvPr id="138" name="object 50">
            <a:extLst>
              <a:ext uri="{FF2B5EF4-FFF2-40B4-BE49-F238E27FC236}">
                <a16:creationId xmlns:a16="http://schemas.microsoft.com/office/drawing/2014/main" id="{81009530-1422-4CC2-A07F-DAE0208486F5}"/>
              </a:ext>
            </a:extLst>
          </p:cNvPr>
          <p:cNvSpPr/>
          <p:nvPr/>
        </p:nvSpPr>
        <p:spPr>
          <a:xfrm>
            <a:off x="3161822" y="174995"/>
            <a:ext cx="113030" cy="173990"/>
          </a:xfrm>
          <a:custGeom>
            <a:avLst/>
            <a:gdLst/>
            <a:ahLst/>
            <a:cxnLst/>
            <a:rect l="l" t="t" r="r" b="b"/>
            <a:pathLst>
              <a:path w="113029" h="173990">
                <a:moveTo>
                  <a:pt x="112570" y="0"/>
                </a:moveTo>
                <a:lnTo>
                  <a:pt x="83473" y="1888"/>
                </a:lnTo>
                <a:lnTo>
                  <a:pt x="54908" y="5987"/>
                </a:lnTo>
                <a:lnTo>
                  <a:pt x="27031" y="12195"/>
                </a:lnTo>
                <a:lnTo>
                  <a:pt x="0" y="20411"/>
                </a:lnTo>
                <a:lnTo>
                  <a:pt x="59209" y="173542"/>
                </a:lnTo>
                <a:lnTo>
                  <a:pt x="72137" y="169853"/>
                </a:lnTo>
                <a:lnTo>
                  <a:pt x="85379" y="166994"/>
                </a:lnTo>
                <a:lnTo>
                  <a:pt x="98877" y="165027"/>
                </a:lnTo>
                <a:lnTo>
                  <a:pt x="112570" y="164017"/>
                </a:lnTo>
                <a:lnTo>
                  <a:pt x="112570" y="0"/>
                </a:lnTo>
                <a:close/>
              </a:path>
            </a:pathLst>
          </a:custGeom>
          <a:solidFill>
            <a:srgbClr val="22466D"/>
          </a:solidFill>
        </p:spPr>
        <p:txBody>
          <a:bodyPr wrap="square" lIns="0" tIns="0" rIns="0" bIns="0" rtlCol="0"/>
          <a:lstStyle/>
          <a:p>
            <a:endParaRPr/>
          </a:p>
        </p:txBody>
      </p:sp>
      <p:sp>
        <p:nvSpPr>
          <p:cNvPr id="139" name="object 51">
            <a:extLst>
              <a:ext uri="{FF2B5EF4-FFF2-40B4-BE49-F238E27FC236}">
                <a16:creationId xmlns:a16="http://schemas.microsoft.com/office/drawing/2014/main" id="{A9B3C31E-E59B-4711-81F1-22839F1C48CE}"/>
              </a:ext>
            </a:extLst>
          </p:cNvPr>
          <p:cNvSpPr/>
          <p:nvPr/>
        </p:nvSpPr>
        <p:spPr>
          <a:xfrm>
            <a:off x="2926843" y="618741"/>
            <a:ext cx="182880" cy="149860"/>
          </a:xfrm>
          <a:custGeom>
            <a:avLst/>
            <a:gdLst/>
            <a:ahLst/>
            <a:cxnLst/>
            <a:rect l="l" t="t" r="r" b="b"/>
            <a:pathLst>
              <a:path w="182879" h="149859">
                <a:moveTo>
                  <a:pt x="157453" y="0"/>
                </a:moveTo>
                <a:lnTo>
                  <a:pt x="0" y="45222"/>
                </a:lnTo>
                <a:lnTo>
                  <a:pt x="10006" y="72849"/>
                </a:lnTo>
                <a:lnTo>
                  <a:pt x="22078" y="99471"/>
                </a:lnTo>
                <a:lnTo>
                  <a:pt x="36123" y="125006"/>
                </a:lnTo>
                <a:lnTo>
                  <a:pt x="52046" y="149366"/>
                </a:lnTo>
                <a:lnTo>
                  <a:pt x="182615" y="49985"/>
                </a:lnTo>
                <a:lnTo>
                  <a:pt x="175107" y="38258"/>
                </a:lnTo>
                <a:lnTo>
                  <a:pt x="168385" y="26013"/>
                </a:lnTo>
                <a:lnTo>
                  <a:pt x="162488" y="13257"/>
                </a:lnTo>
                <a:lnTo>
                  <a:pt x="157453" y="0"/>
                </a:lnTo>
                <a:close/>
              </a:path>
            </a:pathLst>
          </a:custGeom>
          <a:solidFill>
            <a:srgbClr val="BB8F1D"/>
          </a:solidFill>
        </p:spPr>
        <p:txBody>
          <a:bodyPr wrap="square" lIns="0" tIns="0" rIns="0" bIns="0" rtlCol="0"/>
          <a:lstStyle/>
          <a:p>
            <a:endParaRPr/>
          </a:p>
        </p:txBody>
      </p:sp>
      <p:sp>
        <p:nvSpPr>
          <p:cNvPr id="140" name="object 52">
            <a:extLst>
              <a:ext uri="{FF2B5EF4-FFF2-40B4-BE49-F238E27FC236}">
                <a16:creationId xmlns:a16="http://schemas.microsoft.com/office/drawing/2014/main" id="{E73D1E03-9CFC-4678-AEDD-F56377E193EC}"/>
              </a:ext>
            </a:extLst>
          </p:cNvPr>
          <p:cNvSpPr/>
          <p:nvPr/>
        </p:nvSpPr>
        <p:spPr>
          <a:xfrm>
            <a:off x="3043131" y="203890"/>
            <a:ext cx="156210" cy="180975"/>
          </a:xfrm>
          <a:custGeom>
            <a:avLst/>
            <a:gdLst/>
            <a:ahLst/>
            <a:cxnLst/>
            <a:rect l="l" t="t" r="r" b="b"/>
            <a:pathLst>
              <a:path w="156209" h="180975">
                <a:moveTo>
                  <a:pt x="96612" y="0"/>
                </a:moveTo>
                <a:lnTo>
                  <a:pt x="70665" y="12190"/>
                </a:lnTo>
                <a:lnTo>
                  <a:pt x="45891" y="26183"/>
                </a:lnTo>
                <a:lnTo>
                  <a:pt x="22325" y="41894"/>
                </a:lnTo>
                <a:lnTo>
                  <a:pt x="0" y="59238"/>
                </a:lnTo>
                <a:lnTo>
                  <a:pt x="110530" y="180392"/>
                </a:lnTo>
                <a:lnTo>
                  <a:pt x="121042" y="172542"/>
                </a:lnTo>
                <a:lnTo>
                  <a:pt x="132133" y="165327"/>
                </a:lnTo>
                <a:lnTo>
                  <a:pt x="143733" y="158749"/>
                </a:lnTo>
                <a:lnTo>
                  <a:pt x="155776" y="152813"/>
                </a:lnTo>
                <a:lnTo>
                  <a:pt x="96612" y="0"/>
                </a:lnTo>
                <a:close/>
              </a:path>
            </a:pathLst>
          </a:custGeom>
          <a:solidFill>
            <a:srgbClr val="2C68A1"/>
          </a:solidFill>
        </p:spPr>
        <p:txBody>
          <a:bodyPr wrap="square" lIns="0" tIns="0" rIns="0" bIns="0" rtlCol="0"/>
          <a:lstStyle/>
          <a:p>
            <a:endParaRPr/>
          </a:p>
        </p:txBody>
      </p:sp>
      <p:sp>
        <p:nvSpPr>
          <p:cNvPr id="141" name="object 53">
            <a:extLst>
              <a:ext uri="{FF2B5EF4-FFF2-40B4-BE49-F238E27FC236}">
                <a16:creationId xmlns:a16="http://schemas.microsoft.com/office/drawing/2014/main" id="{45013186-D84D-4D5A-954C-B8829F150B43}"/>
              </a:ext>
            </a:extLst>
          </p:cNvPr>
          <p:cNvSpPr/>
          <p:nvPr/>
        </p:nvSpPr>
        <p:spPr>
          <a:xfrm>
            <a:off x="2955406" y="278777"/>
            <a:ext cx="180975" cy="164465"/>
          </a:xfrm>
          <a:custGeom>
            <a:avLst/>
            <a:gdLst/>
            <a:ahLst/>
            <a:cxnLst/>
            <a:rect l="l" t="t" r="r" b="b"/>
            <a:pathLst>
              <a:path w="180975" h="164465">
                <a:moveTo>
                  <a:pt x="70044" y="0"/>
                </a:moveTo>
                <a:lnTo>
                  <a:pt x="49970" y="20712"/>
                </a:lnTo>
                <a:lnTo>
                  <a:pt x="31588" y="42960"/>
                </a:lnTo>
                <a:lnTo>
                  <a:pt x="14922" y="66611"/>
                </a:lnTo>
                <a:lnTo>
                  <a:pt x="0" y="91534"/>
                </a:lnTo>
                <a:lnTo>
                  <a:pt x="146935" y="164380"/>
                </a:lnTo>
                <a:lnTo>
                  <a:pt x="154193" y="152823"/>
                </a:lnTo>
                <a:lnTo>
                  <a:pt x="162225" y="141729"/>
                </a:lnTo>
                <a:lnTo>
                  <a:pt x="171021" y="131154"/>
                </a:lnTo>
                <a:lnTo>
                  <a:pt x="180575" y="121153"/>
                </a:lnTo>
                <a:lnTo>
                  <a:pt x="70044" y="0"/>
                </a:lnTo>
                <a:close/>
              </a:path>
            </a:pathLst>
          </a:custGeom>
          <a:solidFill>
            <a:srgbClr val="57BD35"/>
          </a:solidFill>
        </p:spPr>
        <p:txBody>
          <a:bodyPr wrap="square" lIns="0" tIns="0" rIns="0" bIns="0" rtlCol="0"/>
          <a:lstStyle/>
          <a:p>
            <a:endParaRPr/>
          </a:p>
        </p:txBody>
      </p:sp>
      <p:sp>
        <p:nvSpPr>
          <p:cNvPr id="142" name="object 54">
            <a:extLst>
              <a:ext uri="{FF2B5EF4-FFF2-40B4-BE49-F238E27FC236}">
                <a16:creationId xmlns:a16="http://schemas.microsoft.com/office/drawing/2014/main" id="{1677EC81-D095-4E03-9065-1660E54372F1}"/>
              </a:ext>
            </a:extLst>
          </p:cNvPr>
          <p:cNvSpPr/>
          <p:nvPr/>
        </p:nvSpPr>
        <p:spPr>
          <a:xfrm>
            <a:off x="3372683" y="204570"/>
            <a:ext cx="156845" cy="182245"/>
          </a:xfrm>
          <a:custGeom>
            <a:avLst/>
            <a:gdLst/>
            <a:ahLst/>
            <a:cxnLst/>
            <a:rect l="l" t="t" r="r" b="b"/>
            <a:pathLst>
              <a:path w="156845" h="182245">
                <a:moveTo>
                  <a:pt x="58846" y="0"/>
                </a:moveTo>
                <a:lnTo>
                  <a:pt x="0" y="153131"/>
                </a:lnTo>
                <a:lnTo>
                  <a:pt x="12307" y="159337"/>
                </a:lnTo>
                <a:lnTo>
                  <a:pt x="24164" y="166206"/>
                </a:lnTo>
                <a:lnTo>
                  <a:pt x="35511" y="173772"/>
                </a:lnTo>
                <a:lnTo>
                  <a:pt x="46288" y="182070"/>
                </a:lnTo>
                <a:lnTo>
                  <a:pt x="156773" y="61279"/>
                </a:lnTo>
                <a:lnTo>
                  <a:pt x="134312" y="43240"/>
                </a:lnTo>
                <a:lnTo>
                  <a:pt x="110377" y="26948"/>
                </a:lnTo>
                <a:lnTo>
                  <a:pt x="85158" y="12502"/>
                </a:lnTo>
                <a:lnTo>
                  <a:pt x="58846" y="0"/>
                </a:lnTo>
                <a:close/>
              </a:path>
            </a:pathLst>
          </a:custGeom>
          <a:solidFill>
            <a:srgbClr val="DEB01C"/>
          </a:solidFill>
        </p:spPr>
        <p:txBody>
          <a:bodyPr wrap="square" lIns="0" tIns="0" rIns="0" bIns="0" rtlCol="0"/>
          <a:lstStyle/>
          <a:p>
            <a:endParaRPr/>
          </a:p>
        </p:txBody>
      </p:sp>
      <p:sp>
        <p:nvSpPr>
          <p:cNvPr id="143" name="object 55">
            <a:extLst>
              <a:ext uri="{FF2B5EF4-FFF2-40B4-BE49-F238E27FC236}">
                <a16:creationId xmlns:a16="http://schemas.microsoft.com/office/drawing/2014/main" id="{738B9EFC-7835-4687-B455-3256F211D62C}"/>
              </a:ext>
            </a:extLst>
          </p:cNvPr>
          <p:cNvSpPr/>
          <p:nvPr/>
        </p:nvSpPr>
        <p:spPr>
          <a:xfrm>
            <a:off x="3479495" y="394125"/>
            <a:ext cx="178435" cy="125095"/>
          </a:xfrm>
          <a:custGeom>
            <a:avLst/>
            <a:gdLst/>
            <a:ahLst/>
            <a:cxnLst/>
            <a:rect l="l" t="t" r="r" b="b"/>
            <a:pathLst>
              <a:path w="178434" h="125095">
                <a:moveTo>
                  <a:pt x="146572" y="0"/>
                </a:moveTo>
                <a:lnTo>
                  <a:pt x="0" y="73163"/>
                </a:lnTo>
                <a:lnTo>
                  <a:pt x="4767" y="85599"/>
                </a:lnTo>
                <a:lnTo>
                  <a:pt x="8829" y="98388"/>
                </a:lnTo>
                <a:lnTo>
                  <a:pt x="12126" y="111492"/>
                </a:lnTo>
                <a:lnTo>
                  <a:pt x="14598" y="124872"/>
                </a:lnTo>
                <a:lnTo>
                  <a:pt x="177855" y="109586"/>
                </a:lnTo>
                <a:lnTo>
                  <a:pt x="173158" y="81020"/>
                </a:lnTo>
                <a:lnTo>
                  <a:pt x="166294" y="53126"/>
                </a:lnTo>
                <a:lnTo>
                  <a:pt x="157389" y="26065"/>
                </a:lnTo>
                <a:lnTo>
                  <a:pt x="146572" y="0"/>
                </a:lnTo>
                <a:close/>
              </a:path>
            </a:pathLst>
          </a:custGeom>
          <a:solidFill>
            <a:srgbClr val="C41E2D"/>
          </a:solidFill>
        </p:spPr>
        <p:txBody>
          <a:bodyPr wrap="square" lIns="0" tIns="0" rIns="0" bIns="0" rtlCol="0"/>
          <a:lstStyle/>
          <a:p>
            <a:endParaRPr/>
          </a:p>
        </p:txBody>
      </p:sp>
      <p:sp>
        <p:nvSpPr>
          <p:cNvPr id="144" name="object 56">
            <a:extLst>
              <a:ext uri="{FF2B5EF4-FFF2-40B4-BE49-F238E27FC236}">
                <a16:creationId xmlns:a16="http://schemas.microsoft.com/office/drawing/2014/main" id="{508D9F80-82A4-49AA-8E34-BCAB8F290D0F}"/>
              </a:ext>
            </a:extLst>
          </p:cNvPr>
          <p:cNvSpPr/>
          <p:nvPr/>
        </p:nvSpPr>
        <p:spPr>
          <a:xfrm>
            <a:off x="3436290" y="281816"/>
            <a:ext cx="179705" cy="164465"/>
          </a:xfrm>
          <a:custGeom>
            <a:avLst/>
            <a:gdLst/>
            <a:ahLst/>
            <a:cxnLst/>
            <a:rect l="l" t="t" r="r" b="b"/>
            <a:pathLst>
              <a:path w="179704" h="164465">
                <a:moveTo>
                  <a:pt x="110893" y="0"/>
                </a:moveTo>
                <a:lnTo>
                  <a:pt x="0" y="120835"/>
                </a:lnTo>
                <a:lnTo>
                  <a:pt x="9129" y="130841"/>
                </a:lnTo>
                <a:lnTo>
                  <a:pt x="17613" y="141451"/>
                </a:lnTo>
                <a:lnTo>
                  <a:pt x="25450" y="152639"/>
                </a:lnTo>
                <a:lnTo>
                  <a:pt x="32642" y="164380"/>
                </a:lnTo>
                <a:lnTo>
                  <a:pt x="179215" y="91216"/>
                </a:lnTo>
                <a:lnTo>
                  <a:pt x="164720" y="66483"/>
                </a:lnTo>
                <a:lnTo>
                  <a:pt x="148369" y="42937"/>
                </a:lnTo>
                <a:lnTo>
                  <a:pt x="130360" y="20726"/>
                </a:lnTo>
                <a:lnTo>
                  <a:pt x="110893" y="0"/>
                </a:lnTo>
                <a:close/>
              </a:path>
            </a:pathLst>
          </a:custGeom>
          <a:solidFill>
            <a:srgbClr val="46A239"/>
          </a:solidFill>
        </p:spPr>
        <p:txBody>
          <a:bodyPr wrap="square" lIns="0" tIns="0" rIns="0" bIns="0" rtlCol="0"/>
          <a:lstStyle/>
          <a:p>
            <a:endParaRPr/>
          </a:p>
        </p:txBody>
      </p:sp>
      <p:sp>
        <p:nvSpPr>
          <p:cNvPr id="145" name="object 57">
            <a:extLst>
              <a:ext uri="{FF2B5EF4-FFF2-40B4-BE49-F238E27FC236}">
                <a16:creationId xmlns:a16="http://schemas.microsoft.com/office/drawing/2014/main" id="{1A158075-9669-4DB2-BE91-2C8E9B712988}"/>
              </a:ext>
            </a:extLst>
          </p:cNvPr>
          <p:cNvSpPr/>
          <p:nvPr/>
        </p:nvSpPr>
        <p:spPr>
          <a:xfrm>
            <a:off x="2909162" y="525846"/>
            <a:ext cx="168910" cy="115570"/>
          </a:xfrm>
          <a:custGeom>
            <a:avLst/>
            <a:gdLst/>
            <a:ahLst/>
            <a:cxnLst/>
            <a:rect l="l" t="t" r="r" b="b"/>
            <a:pathLst>
              <a:path w="168909" h="115569">
                <a:moveTo>
                  <a:pt x="997" y="0"/>
                </a:moveTo>
                <a:lnTo>
                  <a:pt x="317" y="8164"/>
                </a:lnTo>
                <a:lnTo>
                  <a:pt x="66" y="14605"/>
                </a:lnTo>
                <a:lnTo>
                  <a:pt x="0" y="24493"/>
                </a:lnTo>
                <a:lnTo>
                  <a:pt x="748" y="47823"/>
                </a:lnTo>
                <a:lnTo>
                  <a:pt x="2929" y="70805"/>
                </a:lnTo>
                <a:lnTo>
                  <a:pt x="6445" y="93344"/>
                </a:lnTo>
                <a:lnTo>
                  <a:pt x="11198" y="115347"/>
                </a:lnTo>
                <a:lnTo>
                  <a:pt x="168697" y="70079"/>
                </a:lnTo>
                <a:lnTo>
                  <a:pt x="166652" y="58976"/>
                </a:lnTo>
                <a:lnTo>
                  <a:pt x="165160" y="47660"/>
                </a:lnTo>
                <a:lnTo>
                  <a:pt x="164247" y="36158"/>
                </a:lnTo>
                <a:lnTo>
                  <a:pt x="163936" y="24493"/>
                </a:lnTo>
                <a:lnTo>
                  <a:pt x="163936" y="18007"/>
                </a:lnTo>
                <a:lnTo>
                  <a:pt x="164254" y="14605"/>
                </a:lnTo>
                <a:lnTo>
                  <a:pt x="997" y="0"/>
                </a:lnTo>
                <a:close/>
              </a:path>
            </a:pathLst>
          </a:custGeom>
          <a:solidFill>
            <a:srgbClr val="3B8040"/>
          </a:solidFill>
        </p:spPr>
        <p:txBody>
          <a:bodyPr wrap="square" lIns="0" tIns="0" rIns="0" bIns="0" rtlCol="0"/>
          <a:lstStyle/>
          <a:p>
            <a:endParaRPr/>
          </a:p>
        </p:txBody>
      </p:sp>
      <p:sp>
        <p:nvSpPr>
          <p:cNvPr id="146" name="object 58">
            <a:extLst>
              <a:ext uri="{FF2B5EF4-FFF2-40B4-BE49-F238E27FC236}">
                <a16:creationId xmlns:a16="http://schemas.microsoft.com/office/drawing/2014/main" id="{2A4927BD-E608-4C43-858E-BAFD67BF58A2}"/>
              </a:ext>
            </a:extLst>
          </p:cNvPr>
          <p:cNvSpPr/>
          <p:nvPr/>
        </p:nvSpPr>
        <p:spPr>
          <a:xfrm>
            <a:off x="3408408" y="684420"/>
            <a:ext cx="170815" cy="177800"/>
          </a:xfrm>
          <a:custGeom>
            <a:avLst/>
            <a:gdLst/>
            <a:ahLst/>
            <a:cxnLst/>
            <a:rect l="l" t="t" r="r" b="b"/>
            <a:pathLst>
              <a:path w="170815" h="177800">
                <a:moveTo>
                  <a:pt x="39805" y="0"/>
                </a:moveTo>
                <a:lnTo>
                  <a:pt x="30812" y="10393"/>
                </a:lnTo>
                <a:lnTo>
                  <a:pt x="21177" y="20144"/>
                </a:lnTo>
                <a:lnTo>
                  <a:pt x="10905" y="29258"/>
                </a:lnTo>
                <a:lnTo>
                  <a:pt x="0" y="37738"/>
                </a:lnTo>
                <a:lnTo>
                  <a:pt x="86366" y="177262"/>
                </a:lnTo>
                <a:lnTo>
                  <a:pt x="109685" y="160055"/>
                </a:lnTo>
                <a:lnTo>
                  <a:pt x="131611" y="141156"/>
                </a:lnTo>
                <a:lnTo>
                  <a:pt x="152007" y="120658"/>
                </a:lnTo>
                <a:lnTo>
                  <a:pt x="170737" y="98655"/>
                </a:lnTo>
                <a:lnTo>
                  <a:pt x="39805" y="0"/>
                </a:lnTo>
                <a:close/>
              </a:path>
            </a:pathLst>
          </a:custGeom>
          <a:solidFill>
            <a:srgbClr val="F1BD0E"/>
          </a:solidFill>
        </p:spPr>
        <p:txBody>
          <a:bodyPr wrap="square" lIns="0" tIns="0" rIns="0" bIns="0" rtlCol="0"/>
          <a:lstStyle/>
          <a:p>
            <a:endParaRPr/>
          </a:p>
        </p:txBody>
      </p:sp>
      <p:sp>
        <p:nvSpPr>
          <p:cNvPr id="147" name="object 59">
            <a:extLst>
              <a:ext uri="{FF2B5EF4-FFF2-40B4-BE49-F238E27FC236}">
                <a16:creationId xmlns:a16="http://schemas.microsoft.com/office/drawing/2014/main" id="{1874D9F8-93C8-4E7C-B83C-43771E8CD612}"/>
              </a:ext>
            </a:extLst>
          </p:cNvPr>
          <p:cNvSpPr/>
          <p:nvPr/>
        </p:nvSpPr>
        <p:spPr>
          <a:xfrm>
            <a:off x="3491373" y="527207"/>
            <a:ext cx="168910" cy="113664"/>
          </a:xfrm>
          <a:custGeom>
            <a:avLst/>
            <a:gdLst/>
            <a:ahLst/>
            <a:cxnLst/>
            <a:rect l="l" t="t" r="r" b="b"/>
            <a:pathLst>
              <a:path w="168909" h="113665">
                <a:moveTo>
                  <a:pt x="168017" y="0"/>
                </a:moveTo>
                <a:lnTo>
                  <a:pt x="4760" y="15648"/>
                </a:lnTo>
                <a:lnTo>
                  <a:pt x="5123" y="18007"/>
                </a:lnTo>
                <a:lnTo>
                  <a:pt x="5123" y="23132"/>
                </a:lnTo>
                <a:lnTo>
                  <a:pt x="4800" y="34746"/>
                </a:lnTo>
                <a:lnTo>
                  <a:pt x="3836" y="46135"/>
                </a:lnTo>
                <a:lnTo>
                  <a:pt x="2234" y="57328"/>
                </a:lnTo>
                <a:lnTo>
                  <a:pt x="0" y="68355"/>
                </a:lnTo>
                <a:lnTo>
                  <a:pt x="157816" y="113623"/>
                </a:lnTo>
                <a:lnTo>
                  <a:pt x="162538" y="91696"/>
                </a:lnTo>
                <a:lnTo>
                  <a:pt x="165942" y="69279"/>
                </a:lnTo>
                <a:lnTo>
                  <a:pt x="168004" y="46412"/>
                </a:lnTo>
                <a:lnTo>
                  <a:pt x="168697" y="23132"/>
                </a:lnTo>
                <a:lnTo>
                  <a:pt x="168697" y="15285"/>
                </a:lnTo>
                <a:lnTo>
                  <a:pt x="168379" y="7801"/>
                </a:lnTo>
                <a:lnTo>
                  <a:pt x="168017" y="0"/>
                </a:lnTo>
                <a:close/>
              </a:path>
            </a:pathLst>
          </a:custGeom>
          <a:solidFill>
            <a:srgbClr val="EB3125"/>
          </a:solidFill>
        </p:spPr>
        <p:txBody>
          <a:bodyPr wrap="square" lIns="0" tIns="0" rIns="0" bIns="0" rtlCol="0"/>
          <a:lstStyle/>
          <a:p>
            <a:endParaRPr/>
          </a:p>
        </p:txBody>
      </p:sp>
      <p:sp>
        <p:nvSpPr>
          <p:cNvPr id="148" name="object 60">
            <a:extLst>
              <a:ext uri="{FF2B5EF4-FFF2-40B4-BE49-F238E27FC236}">
                <a16:creationId xmlns:a16="http://schemas.microsoft.com/office/drawing/2014/main" id="{CDC8CE7B-F264-405F-B73F-7203711A94B0}"/>
              </a:ext>
            </a:extLst>
          </p:cNvPr>
          <p:cNvSpPr/>
          <p:nvPr/>
        </p:nvSpPr>
        <p:spPr>
          <a:xfrm>
            <a:off x="2993170" y="687822"/>
            <a:ext cx="171450" cy="176530"/>
          </a:xfrm>
          <a:custGeom>
            <a:avLst/>
            <a:gdLst/>
            <a:ahLst/>
            <a:cxnLst/>
            <a:rect l="l" t="t" r="r" b="b"/>
            <a:pathLst>
              <a:path w="171450" h="176530">
                <a:moveTo>
                  <a:pt x="130569" y="0"/>
                </a:moveTo>
                <a:lnTo>
                  <a:pt x="0" y="99018"/>
                </a:lnTo>
                <a:lnTo>
                  <a:pt x="19121" y="120700"/>
                </a:lnTo>
                <a:lnTo>
                  <a:pt x="39743" y="140822"/>
                </a:lnTo>
                <a:lnTo>
                  <a:pt x="61835" y="159353"/>
                </a:lnTo>
                <a:lnTo>
                  <a:pt x="85368" y="176264"/>
                </a:lnTo>
                <a:lnTo>
                  <a:pt x="171371" y="36740"/>
                </a:lnTo>
                <a:lnTo>
                  <a:pt x="160361" y="28499"/>
                </a:lnTo>
                <a:lnTo>
                  <a:pt x="149831" y="19629"/>
                </a:lnTo>
                <a:lnTo>
                  <a:pt x="139870" y="10129"/>
                </a:lnTo>
                <a:lnTo>
                  <a:pt x="130569" y="0"/>
                </a:lnTo>
                <a:close/>
              </a:path>
            </a:pathLst>
          </a:custGeom>
          <a:solidFill>
            <a:srgbClr val="F5921A"/>
          </a:solidFill>
        </p:spPr>
        <p:txBody>
          <a:bodyPr wrap="square" lIns="0" tIns="0" rIns="0" bIns="0" rtlCol="0"/>
          <a:lstStyle/>
          <a:p>
            <a:endParaRPr/>
          </a:p>
        </p:txBody>
      </p:sp>
      <p:sp>
        <p:nvSpPr>
          <p:cNvPr id="149" name="object 61">
            <a:extLst>
              <a:ext uri="{FF2B5EF4-FFF2-40B4-BE49-F238E27FC236}">
                <a16:creationId xmlns:a16="http://schemas.microsoft.com/office/drawing/2014/main" id="{A7A1A6F5-00D1-4BC7-A7C5-E7E1A48C56D6}"/>
              </a:ext>
            </a:extLst>
          </p:cNvPr>
          <p:cNvSpPr/>
          <p:nvPr/>
        </p:nvSpPr>
        <p:spPr>
          <a:xfrm>
            <a:off x="2912201" y="391402"/>
            <a:ext cx="179705" cy="125730"/>
          </a:xfrm>
          <a:custGeom>
            <a:avLst/>
            <a:gdLst/>
            <a:ahLst/>
            <a:cxnLst/>
            <a:rect l="l" t="t" r="r" b="b"/>
            <a:pathLst>
              <a:path w="179704" h="125729">
                <a:moveTo>
                  <a:pt x="32687" y="0"/>
                </a:moveTo>
                <a:lnTo>
                  <a:pt x="21395" y="26335"/>
                </a:lnTo>
                <a:lnTo>
                  <a:pt x="12127" y="53687"/>
                </a:lnTo>
                <a:lnTo>
                  <a:pt x="4967" y="81932"/>
                </a:lnTo>
                <a:lnTo>
                  <a:pt x="0" y="110947"/>
                </a:lnTo>
                <a:lnTo>
                  <a:pt x="163619" y="125553"/>
                </a:lnTo>
                <a:lnTo>
                  <a:pt x="166158" y="111908"/>
                </a:lnTo>
                <a:lnTo>
                  <a:pt x="169654" y="98553"/>
                </a:lnTo>
                <a:lnTo>
                  <a:pt x="174043" y="85521"/>
                </a:lnTo>
                <a:lnTo>
                  <a:pt x="179260" y="72846"/>
                </a:lnTo>
                <a:lnTo>
                  <a:pt x="32687" y="0"/>
                </a:lnTo>
                <a:close/>
              </a:path>
            </a:pathLst>
          </a:custGeom>
          <a:solidFill>
            <a:srgbClr val="4593D5"/>
          </a:solidFill>
        </p:spPr>
        <p:txBody>
          <a:bodyPr wrap="square" lIns="0" tIns="0" rIns="0" bIns="0" rtlCol="0"/>
          <a:lstStyle/>
          <a:p>
            <a:endParaRPr/>
          </a:p>
        </p:txBody>
      </p:sp>
      <p:sp>
        <p:nvSpPr>
          <p:cNvPr id="150" name="object 62">
            <a:extLst>
              <a:ext uri="{FF2B5EF4-FFF2-40B4-BE49-F238E27FC236}">
                <a16:creationId xmlns:a16="http://schemas.microsoft.com/office/drawing/2014/main" id="{5A00CF76-84A1-42F7-88F0-6A47E270C79A}"/>
              </a:ext>
            </a:extLst>
          </p:cNvPr>
          <p:cNvSpPr/>
          <p:nvPr/>
        </p:nvSpPr>
        <p:spPr>
          <a:xfrm>
            <a:off x="3338363" y="734770"/>
            <a:ext cx="136525" cy="182245"/>
          </a:xfrm>
          <a:custGeom>
            <a:avLst/>
            <a:gdLst/>
            <a:ahLst/>
            <a:cxnLst/>
            <a:rect l="l" t="t" r="r" b="b"/>
            <a:pathLst>
              <a:path w="136525" h="182244">
                <a:moveTo>
                  <a:pt x="50323" y="0"/>
                </a:moveTo>
                <a:lnTo>
                  <a:pt x="38392" y="6251"/>
                </a:lnTo>
                <a:lnTo>
                  <a:pt x="26045" y="11736"/>
                </a:lnTo>
                <a:lnTo>
                  <a:pt x="13256" y="16456"/>
                </a:lnTo>
                <a:lnTo>
                  <a:pt x="0" y="20411"/>
                </a:lnTo>
                <a:lnTo>
                  <a:pt x="30602" y="181707"/>
                </a:lnTo>
                <a:lnTo>
                  <a:pt x="58451" y="174063"/>
                </a:lnTo>
                <a:lnTo>
                  <a:pt x="85391" y="164442"/>
                </a:lnTo>
                <a:lnTo>
                  <a:pt x="111379" y="152908"/>
                </a:lnTo>
                <a:lnTo>
                  <a:pt x="136372" y="139523"/>
                </a:lnTo>
                <a:lnTo>
                  <a:pt x="50323" y="0"/>
                </a:lnTo>
                <a:close/>
              </a:path>
            </a:pathLst>
          </a:custGeom>
          <a:solidFill>
            <a:srgbClr val="9F1744"/>
          </a:solidFill>
        </p:spPr>
        <p:txBody>
          <a:bodyPr wrap="square" lIns="0" tIns="0" rIns="0" bIns="0" rtlCol="0"/>
          <a:lstStyle/>
          <a:p>
            <a:endParaRPr/>
          </a:p>
        </p:txBody>
      </p:sp>
      <p:sp>
        <p:nvSpPr>
          <p:cNvPr id="151" name="object 63">
            <a:extLst>
              <a:ext uri="{FF2B5EF4-FFF2-40B4-BE49-F238E27FC236}">
                <a16:creationId xmlns:a16="http://schemas.microsoft.com/office/drawing/2014/main" id="{DDF6E230-8025-4405-9FE8-59F964FD998F}"/>
              </a:ext>
            </a:extLst>
          </p:cNvPr>
          <p:cNvSpPr/>
          <p:nvPr/>
        </p:nvSpPr>
        <p:spPr>
          <a:xfrm>
            <a:off x="3462493" y="618378"/>
            <a:ext cx="180340" cy="146050"/>
          </a:xfrm>
          <a:custGeom>
            <a:avLst/>
            <a:gdLst/>
            <a:ahLst/>
            <a:cxnLst/>
            <a:rect l="l" t="t" r="r" b="b"/>
            <a:pathLst>
              <a:path w="180340" h="146050">
                <a:moveTo>
                  <a:pt x="22758" y="0"/>
                </a:moveTo>
                <a:lnTo>
                  <a:pt x="18061" y="12323"/>
                </a:lnTo>
                <a:lnTo>
                  <a:pt x="12654" y="24255"/>
                </a:lnTo>
                <a:lnTo>
                  <a:pt x="6609" y="35796"/>
                </a:lnTo>
                <a:lnTo>
                  <a:pt x="0" y="46946"/>
                </a:lnTo>
                <a:lnTo>
                  <a:pt x="130569" y="145647"/>
                </a:lnTo>
                <a:lnTo>
                  <a:pt x="145746" y="122251"/>
                </a:lnTo>
                <a:lnTo>
                  <a:pt x="159097" y="97617"/>
                </a:lnTo>
                <a:lnTo>
                  <a:pt x="170594" y="71904"/>
                </a:lnTo>
                <a:lnTo>
                  <a:pt x="180212" y="45268"/>
                </a:lnTo>
                <a:lnTo>
                  <a:pt x="22758" y="0"/>
                </a:lnTo>
                <a:close/>
              </a:path>
            </a:pathLst>
          </a:custGeom>
          <a:solidFill>
            <a:srgbClr val="53C2E2"/>
          </a:solidFill>
        </p:spPr>
        <p:txBody>
          <a:bodyPr wrap="square" lIns="0" tIns="0" rIns="0" bIns="0" rtlCol="0"/>
          <a:lstStyle/>
          <a:p>
            <a:endParaRPr/>
          </a:p>
        </p:txBody>
      </p:sp>
      <p:sp>
        <p:nvSpPr>
          <p:cNvPr id="152" name="object 64">
            <a:extLst>
              <a:ext uri="{FF2B5EF4-FFF2-40B4-BE49-F238E27FC236}">
                <a16:creationId xmlns:a16="http://schemas.microsoft.com/office/drawing/2014/main" id="{86990B14-5C83-4D72-82F7-0257218EB12B}"/>
              </a:ext>
            </a:extLst>
          </p:cNvPr>
          <p:cNvSpPr/>
          <p:nvPr/>
        </p:nvSpPr>
        <p:spPr>
          <a:xfrm>
            <a:off x="3229873" y="759943"/>
            <a:ext cx="116205" cy="166370"/>
          </a:xfrm>
          <a:custGeom>
            <a:avLst/>
            <a:gdLst/>
            <a:ahLst/>
            <a:cxnLst/>
            <a:rect l="l" t="t" r="r" b="b"/>
            <a:pathLst>
              <a:path w="116204" h="166369">
                <a:moveTo>
                  <a:pt x="30239" y="680"/>
                </a:moveTo>
                <a:lnTo>
                  <a:pt x="0" y="161976"/>
                </a:lnTo>
                <a:lnTo>
                  <a:pt x="13382" y="163762"/>
                </a:lnTo>
                <a:lnTo>
                  <a:pt x="26986" y="165038"/>
                </a:lnTo>
                <a:lnTo>
                  <a:pt x="40777" y="165803"/>
                </a:lnTo>
                <a:lnTo>
                  <a:pt x="54721" y="166058"/>
                </a:lnTo>
                <a:lnTo>
                  <a:pt x="70221" y="165743"/>
                </a:lnTo>
                <a:lnTo>
                  <a:pt x="85555" y="164794"/>
                </a:lnTo>
                <a:lnTo>
                  <a:pt x="100694" y="163207"/>
                </a:lnTo>
                <a:lnTo>
                  <a:pt x="115608" y="160978"/>
                </a:lnTo>
                <a:lnTo>
                  <a:pt x="85820" y="2404"/>
                </a:lnTo>
                <a:lnTo>
                  <a:pt x="46560" y="2404"/>
                </a:lnTo>
                <a:lnTo>
                  <a:pt x="38311" y="1712"/>
                </a:lnTo>
                <a:lnTo>
                  <a:pt x="30239" y="680"/>
                </a:lnTo>
                <a:close/>
              </a:path>
              <a:path w="116204" h="166369">
                <a:moveTo>
                  <a:pt x="85368" y="0"/>
                </a:moveTo>
                <a:lnTo>
                  <a:pt x="77895" y="949"/>
                </a:lnTo>
                <a:lnTo>
                  <a:pt x="70299" y="1712"/>
                </a:lnTo>
                <a:lnTo>
                  <a:pt x="62576" y="2219"/>
                </a:lnTo>
                <a:lnTo>
                  <a:pt x="54721" y="2404"/>
                </a:lnTo>
                <a:lnTo>
                  <a:pt x="85820" y="2404"/>
                </a:lnTo>
                <a:lnTo>
                  <a:pt x="85368" y="0"/>
                </a:lnTo>
                <a:close/>
              </a:path>
            </a:pathLst>
          </a:custGeom>
          <a:solidFill>
            <a:srgbClr val="EE5527"/>
          </a:solidFill>
        </p:spPr>
        <p:txBody>
          <a:bodyPr wrap="square" lIns="0" tIns="0" rIns="0" bIns="0" rtlCol="0"/>
          <a:lstStyle/>
          <a:p>
            <a:endParaRPr/>
          </a:p>
        </p:txBody>
      </p:sp>
      <p:sp>
        <p:nvSpPr>
          <p:cNvPr id="153" name="object 65">
            <a:extLst>
              <a:ext uri="{FF2B5EF4-FFF2-40B4-BE49-F238E27FC236}">
                <a16:creationId xmlns:a16="http://schemas.microsoft.com/office/drawing/2014/main" id="{DA0E774E-24F3-489D-A6F1-BFA9F9C23217}"/>
              </a:ext>
            </a:extLst>
          </p:cNvPr>
          <p:cNvSpPr/>
          <p:nvPr/>
        </p:nvSpPr>
        <p:spPr>
          <a:xfrm>
            <a:off x="3298240" y="174996"/>
            <a:ext cx="111760" cy="174625"/>
          </a:xfrm>
          <a:custGeom>
            <a:avLst/>
            <a:gdLst/>
            <a:ahLst/>
            <a:cxnLst/>
            <a:rect l="l" t="t" r="r" b="b"/>
            <a:pathLst>
              <a:path w="111759" h="174625">
                <a:moveTo>
                  <a:pt x="0" y="0"/>
                </a:moveTo>
                <a:lnTo>
                  <a:pt x="0" y="164017"/>
                </a:lnTo>
                <a:lnTo>
                  <a:pt x="13581" y="165267"/>
                </a:lnTo>
                <a:lnTo>
                  <a:pt x="26810" y="167453"/>
                </a:lnTo>
                <a:lnTo>
                  <a:pt x="39725" y="170472"/>
                </a:lnTo>
                <a:lnTo>
                  <a:pt x="52363" y="174223"/>
                </a:lnTo>
                <a:lnTo>
                  <a:pt x="111165" y="21091"/>
                </a:lnTo>
                <a:lnTo>
                  <a:pt x="84481" y="12820"/>
                </a:lnTo>
                <a:lnTo>
                  <a:pt x="56993" y="6463"/>
                </a:lnTo>
                <a:lnTo>
                  <a:pt x="28800" y="2147"/>
                </a:lnTo>
                <a:lnTo>
                  <a:pt x="0" y="0"/>
                </a:lnTo>
                <a:close/>
              </a:path>
            </a:pathLst>
          </a:custGeom>
          <a:solidFill>
            <a:srgbClr val="E61C3B"/>
          </a:solidFill>
        </p:spPr>
        <p:txBody>
          <a:bodyPr wrap="square" lIns="0" tIns="0" rIns="0" bIns="0" rtlCol="0"/>
          <a:lstStyle/>
          <a:p>
            <a:endParaRPr/>
          </a:p>
        </p:txBody>
      </p:sp>
      <p:sp>
        <p:nvSpPr>
          <p:cNvPr id="154" name="object 66">
            <a:extLst>
              <a:ext uri="{FF2B5EF4-FFF2-40B4-BE49-F238E27FC236}">
                <a16:creationId xmlns:a16="http://schemas.microsoft.com/office/drawing/2014/main" id="{0B920597-CB8D-401E-8B41-29E8F6CCEE60}"/>
              </a:ext>
            </a:extLst>
          </p:cNvPr>
          <p:cNvSpPr/>
          <p:nvPr/>
        </p:nvSpPr>
        <p:spPr>
          <a:xfrm>
            <a:off x="3098577" y="737128"/>
            <a:ext cx="138430" cy="180975"/>
          </a:xfrm>
          <a:custGeom>
            <a:avLst/>
            <a:gdLst/>
            <a:ahLst/>
            <a:cxnLst/>
            <a:rect l="l" t="t" r="r" b="b"/>
            <a:pathLst>
              <a:path w="138429" h="180975">
                <a:moveTo>
                  <a:pt x="86048" y="0"/>
                </a:moveTo>
                <a:lnTo>
                  <a:pt x="0" y="139523"/>
                </a:lnTo>
                <a:lnTo>
                  <a:pt x="25496" y="152713"/>
                </a:lnTo>
                <a:lnTo>
                  <a:pt x="51983" y="164079"/>
                </a:lnTo>
                <a:lnTo>
                  <a:pt x="79431" y="173464"/>
                </a:lnTo>
                <a:lnTo>
                  <a:pt x="107810" y="180709"/>
                </a:lnTo>
                <a:lnTo>
                  <a:pt x="138094" y="19413"/>
                </a:lnTo>
                <a:lnTo>
                  <a:pt x="124511" y="15857"/>
                </a:lnTo>
                <a:lnTo>
                  <a:pt x="111306" y="11373"/>
                </a:lnTo>
                <a:lnTo>
                  <a:pt x="98484" y="6056"/>
                </a:lnTo>
                <a:lnTo>
                  <a:pt x="86048" y="0"/>
                </a:lnTo>
                <a:close/>
              </a:path>
            </a:pathLst>
          </a:custGeom>
          <a:solidFill>
            <a:srgbClr val="DA0D68"/>
          </a:solidFill>
        </p:spPr>
        <p:txBody>
          <a:bodyPr wrap="square" lIns="0" tIns="0" rIns="0" bIns="0" rtlCol="0"/>
          <a:lstStyle/>
          <a:p>
            <a:endParaRPr/>
          </a:p>
        </p:txBody>
      </p:sp>
      <p:sp>
        <p:nvSpPr>
          <p:cNvPr id="155" name="object 67">
            <a:extLst>
              <a:ext uri="{FF2B5EF4-FFF2-40B4-BE49-F238E27FC236}">
                <a16:creationId xmlns:a16="http://schemas.microsoft.com/office/drawing/2014/main" id="{84C3C89A-5B28-49D1-A2F6-04D8D51B8B2E}"/>
              </a:ext>
            </a:extLst>
          </p:cNvPr>
          <p:cNvSpPr/>
          <p:nvPr/>
        </p:nvSpPr>
        <p:spPr>
          <a:xfrm>
            <a:off x="3161822" y="174995"/>
            <a:ext cx="113030" cy="173990"/>
          </a:xfrm>
          <a:custGeom>
            <a:avLst/>
            <a:gdLst/>
            <a:ahLst/>
            <a:cxnLst/>
            <a:rect l="l" t="t" r="r" b="b"/>
            <a:pathLst>
              <a:path w="113029" h="173990">
                <a:moveTo>
                  <a:pt x="112570" y="0"/>
                </a:moveTo>
                <a:lnTo>
                  <a:pt x="83473" y="1888"/>
                </a:lnTo>
                <a:lnTo>
                  <a:pt x="54908" y="5987"/>
                </a:lnTo>
                <a:lnTo>
                  <a:pt x="27031" y="12195"/>
                </a:lnTo>
                <a:lnTo>
                  <a:pt x="0" y="20411"/>
                </a:lnTo>
                <a:lnTo>
                  <a:pt x="59209" y="173542"/>
                </a:lnTo>
                <a:lnTo>
                  <a:pt x="72137" y="169853"/>
                </a:lnTo>
                <a:lnTo>
                  <a:pt x="85379" y="166994"/>
                </a:lnTo>
                <a:lnTo>
                  <a:pt x="98877" y="165027"/>
                </a:lnTo>
                <a:lnTo>
                  <a:pt x="112570" y="164017"/>
                </a:lnTo>
                <a:lnTo>
                  <a:pt x="112570" y="0"/>
                </a:lnTo>
                <a:close/>
              </a:path>
            </a:pathLst>
          </a:custGeom>
          <a:solidFill>
            <a:srgbClr val="22466C"/>
          </a:solidFill>
        </p:spPr>
        <p:txBody>
          <a:bodyPr wrap="square" lIns="0" tIns="0" rIns="0" bIns="0" rtlCol="0"/>
          <a:lstStyle/>
          <a:p>
            <a:endParaRPr/>
          </a:p>
        </p:txBody>
      </p:sp>
      <p:sp>
        <p:nvSpPr>
          <p:cNvPr id="156" name="object 68">
            <a:extLst>
              <a:ext uri="{FF2B5EF4-FFF2-40B4-BE49-F238E27FC236}">
                <a16:creationId xmlns:a16="http://schemas.microsoft.com/office/drawing/2014/main" id="{AAF7ADED-768A-4ACB-AE67-B50A9FBFD5BB}"/>
              </a:ext>
            </a:extLst>
          </p:cNvPr>
          <p:cNvSpPr/>
          <p:nvPr/>
        </p:nvSpPr>
        <p:spPr>
          <a:xfrm>
            <a:off x="2926843" y="618741"/>
            <a:ext cx="182880" cy="149860"/>
          </a:xfrm>
          <a:custGeom>
            <a:avLst/>
            <a:gdLst/>
            <a:ahLst/>
            <a:cxnLst/>
            <a:rect l="l" t="t" r="r" b="b"/>
            <a:pathLst>
              <a:path w="182879" h="149859">
                <a:moveTo>
                  <a:pt x="157453" y="0"/>
                </a:moveTo>
                <a:lnTo>
                  <a:pt x="0" y="45222"/>
                </a:lnTo>
                <a:lnTo>
                  <a:pt x="10006" y="72849"/>
                </a:lnTo>
                <a:lnTo>
                  <a:pt x="22078" y="99471"/>
                </a:lnTo>
                <a:lnTo>
                  <a:pt x="36123" y="125006"/>
                </a:lnTo>
                <a:lnTo>
                  <a:pt x="52046" y="149366"/>
                </a:lnTo>
                <a:lnTo>
                  <a:pt x="182615" y="49985"/>
                </a:lnTo>
                <a:lnTo>
                  <a:pt x="175107" y="38258"/>
                </a:lnTo>
                <a:lnTo>
                  <a:pt x="168385" y="26013"/>
                </a:lnTo>
                <a:lnTo>
                  <a:pt x="162488" y="13257"/>
                </a:lnTo>
                <a:lnTo>
                  <a:pt x="157453" y="0"/>
                </a:lnTo>
                <a:close/>
              </a:path>
            </a:pathLst>
          </a:custGeom>
          <a:solidFill>
            <a:srgbClr val="BB8F1D"/>
          </a:solidFill>
        </p:spPr>
        <p:txBody>
          <a:bodyPr wrap="square" lIns="0" tIns="0" rIns="0" bIns="0" rtlCol="0"/>
          <a:lstStyle/>
          <a:p>
            <a:endParaRPr/>
          </a:p>
        </p:txBody>
      </p:sp>
      <p:sp>
        <p:nvSpPr>
          <p:cNvPr id="157" name="object 69">
            <a:extLst>
              <a:ext uri="{FF2B5EF4-FFF2-40B4-BE49-F238E27FC236}">
                <a16:creationId xmlns:a16="http://schemas.microsoft.com/office/drawing/2014/main" id="{07C9ACBE-E845-41A2-864D-09E701B399AA}"/>
              </a:ext>
            </a:extLst>
          </p:cNvPr>
          <p:cNvSpPr/>
          <p:nvPr/>
        </p:nvSpPr>
        <p:spPr>
          <a:xfrm>
            <a:off x="3043131" y="203890"/>
            <a:ext cx="156210" cy="180975"/>
          </a:xfrm>
          <a:custGeom>
            <a:avLst/>
            <a:gdLst/>
            <a:ahLst/>
            <a:cxnLst/>
            <a:rect l="l" t="t" r="r" b="b"/>
            <a:pathLst>
              <a:path w="156209" h="180975">
                <a:moveTo>
                  <a:pt x="96612" y="0"/>
                </a:moveTo>
                <a:lnTo>
                  <a:pt x="70665" y="12190"/>
                </a:lnTo>
                <a:lnTo>
                  <a:pt x="45891" y="26183"/>
                </a:lnTo>
                <a:lnTo>
                  <a:pt x="22325" y="41894"/>
                </a:lnTo>
                <a:lnTo>
                  <a:pt x="0" y="59238"/>
                </a:lnTo>
                <a:lnTo>
                  <a:pt x="110530" y="180392"/>
                </a:lnTo>
                <a:lnTo>
                  <a:pt x="121042" y="172542"/>
                </a:lnTo>
                <a:lnTo>
                  <a:pt x="132133" y="165327"/>
                </a:lnTo>
                <a:lnTo>
                  <a:pt x="143733" y="158749"/>
                </a:lnTo>
                <a:lnTo>
                  <a:pt x="155776" y="152813"/>
                </a:lnTo>
                <a:lnTo>
                  <a:pt x="96612" y="0"/>
                </a:lnTo>
                <a:close/>
              </a:path>
            </a:pathLst>
          </a:custGeom>
          <a:solidFill>
            <a:srgbClr val="2C67A2"/>
          </a:solidFill>
        </p:spPr>
        <p:txBody>
          <a:bodyPr wrap="square" lIns="0" tIns="0" rIns="0" bIns="0" rtlCol="0"/>
          <a:lstStyle/>
          <a:p>
            <a:endParaRPr/>
          </a:p>
        </p:txBody>
      </p:sp>
      <p:sp>
        <p:nvSpPr>
          <p:cNvPr id="158" name="object 70">
            <a:extLst>
              <a:ext uri="{FF2B5EF4-FFF2-40B4-BE49-F238E27FC236}">
                <a16:creationId xmlns:a16="http://schemas.microsoft.com/office/drawing/2014/main" id="{DD7FA4ED-E5E4-4485-819F-7B44B3BB1ADC}"/>
              </a:ext>
            </a:extLst>
          </p:cNvPr>
          <p:cNvSpPr/>
          <p:nvPr/>
        </p:nvSpPr>
        <p:spPr>
          <a:xfrm>
            <a:off x="3008120" y="386991"/>
            <a:ext cx="553720" cy="628650"/>
          </a:xfrm>
          <a:custGeom>
            <a:avLst/>
            <a:gdLst/>
            <a:ahLst/>
            <a:cxnLst/>
            <a:rect l="l" t="t" r="r" b="b"/>
            <a:pathLst>
              <a:path w="553720" h="628650">
                <a:moveTo>
                  <a:pt x="42939" y="0"/>
                </a:moveTo>
                <a:lnTo>
                  <a:pt x="28605" y="423"/>
                </a:lnTo>
                <a:lnTo>
                  <a:pt x="14972" y="6452"/>
                </a:lnTo>
                <a:lnTo>
                  <a:pt x="4931" y="17413"/>
                </a:lnTo>
                <a:lnTo>
                  <a:pt x="0" y="30866"/>
                </a:lnTo>
                <a:lnTo>
                  <a:pt x="423" y="45221"/>
                </a:lnTo>
                <a:lnTo>
                  <a:pt x="6449" y="58887"/>
                </a:lnTo>
                <a:lnTo>
                  <a:pt x="174828" y="292983"/>
                </a:lnTo>
                <a:lnTo>
                  <a:pt x="174828" y="377396"/>
                </a:lnTo>
                <a:lnTo>
                  <a:pt x="145288" y="628185"/>
                </a:lnTo>
                <a:lnTo>
                  <a:pt x="408035" y="628185"/>
                </a:lnTo>
                <a:lnTo>
                  <a:pt x="378525" y="377396"/>
                </a:lnTo>
                <a:lnTo>
                  <a:pt x="378843" y="377396"/>
                </a:lnTo>
                <a:lnTo>
                  <a:pt x="378843" y="292303"/>
                </a:lnTo>
                <a:lnTo>
                  <a:pt x="453665" y="188159"/>
                </a:lnTo>
                <a:lnTo>
                  <a:pt x="191830" y="188159"/>
                </a:lnTo>
                <a:lnTo>
                  <a:pt x="67336" y="14979"/>
                </a:lnTo>
                <a:lnTo>
                  <a:pt x="56380" y="4934"/>
                </a:lnTo>
                <a:lnTo>
                  <a:pt x="42939" y="0"/>
                </a:lnTo>
                <a:close/>
              </a:path>
              <a:path w="553720" h="628650">
                <a:moveTo>
                  <a:pt x="510211" y="0"/>
                </a:moveTo>
                <a:lnTo>
                  <a:pt x="496789" y="4934"/>
                </a:lnTo>
                <a:lnTo>
                  <a:pt x="485973" y="14979"/>
                </a:lnTo>
                <a:lnTo>
                  <a:pt x="361524" y="188159"/>
                </a:lnTo>
                <a:lnTo>
                  <a:pt x="453665" y="188159"/>
                </a:lnTo>
                <a:lnTo>
                  <a:pt x="546542" y="58887"/>
                </a:lnTo>
                <a:lnTo>
                  <a:pt x="552721" y="45221"/>
                </a:lnTo>
                <a:lnTo>
                  <a:pt x="553127" y="30866"/>
                </a:lnTo>
                <a:lnTo>
                  <a:pt x="548111" y="17413"/>
                </a:lnTo>
                <a:lnTo>
                  <a:pt x="538019" y="6452"/>
                </a:lnTo>
                <a:lnTo>
                  <a:pt x="524525" y="423"/>
                </a:lnTo>
                <a:lnTo>
                  <a:pt x="510211" y="0"/>
                </a:lnTo>
                <a:close/>
              </a:path>
            </a:pathLst>
          </a:custGeom>
          <a:solidFill>
            <a:srgbClr val="2F2F2F"/>
          </a:solidFill>
        </p:spPr>
        <p:txBody>
          <a:bodyPr wrap="square" lIns="0" tIns="0" rIns="0" bIns="0" rtlCol="0"/>
          <a:lstStyle/>
          <a:p>
            <a:endParaRPr/>
          </a:p>
        </p:txBody>
      </p:sp>
      <p:sp>
        <p:nvSpPr>
          <p:cNvPr id="159" name="object 71">
            <a:extLst>
              <a:ext uri="{FF2B5EF4-FFF2-40B4-BE49-F238E27FC236}">
                <a16:creationId xmlns:a16="http://schemas.microsoft.com/office/drawing/2014/main" id="{F2F42383-9736-407C-9378-15334854B191}"/>
              </a:ext>
            </a:extLst>
          </p:cNvPr>
          <p:cNvSpPr/>
          <p:nvPr/>
        </p:nvSpPr>
        <p:spPr>
          <a:xfrm>
            <a:off x="3205028" y="403650"/>
            <a:ext cx="159493" cy="159617"/>
          </a:xfrm>
          <a:prstGeom prst="rect">
            <a:avLst/>
          </a:prstGeom>
          <a:blipFill>
            <a:blip r:embed="rId16" cstate="print"/>
            <a:stretch>
              <a:fillRect/>
            </a:stretch>
          </a:blipFill>
        </p:spPr>
        <p:txBody>
          <a:bodyPr wrap="square" lIns="0" tIns="0" rIns="0" bIns="0" rtlCol="0"/>
          <a:lstStyle/>
          <a:p>
            <a:endParaRPr/>
          </a:p>
        </p:txBody>
      </p:sp>
      <p:sp>
        <p:nvSpPr>
          <p:cNvPr id="160" name="object 72">
            <a:extLst>
              <a:ext uri="{FF2B5EF4-FFF2-40B4-BE49-F238E27FC236}">
                <a16:creationId xmlns:a16="http://schemas.microsoft.com/office/drawing/2014/main" id="{71E5ED2F-885E-4593-9F41-41DD52AA8023}"/>
              </a:ext>
            </a:extLst>
          </p:cNvPr>
          <p:cNvSpPr/>
          <p:nvPr/>
        </p:nvSpPr>
        <p:spPr>
          <a:xfrm>
            <a:off x="306117" y="178715"/>
            <a:ext cx="3354070" cy="842644"/>
          </a:xfrm>
          <a:custGeom>
            <a:avLst/>
            <a:gdLst/>
            <a:ahLst/>
            <a:cxnLst/>
            <a:rect l="l" t="t" r="r" b="b"/>
            <a:pathLst>
              <a:path w="3354070" h="842644">
                <a:moveTo>
                  <a:pt x="2443686" y="829863"/>
                </a:moveTo>
                <a:lnTo>
                  <a:pt x="0" y="834556"/>
                </a:lnTo>
                <a:lnTo>
                  <a:pt x="13" y="842403"/>
                </a:lnTo>
                <a:lnTo>
                  <a:pt x="3353952" y="835917"/>
                </a:lnTo>
                <a:lnTo>
                  <a:pt x="3353952" y="834738"/>
                </a:lnTo>
                <a:lnTo>
                  <a:pt x="2443686" y="834738"/>
                </a:lnTo>
                <a:lnTo>
                  <a:pt x="2443686" y="829863"/>
                </a:lnTo>
                <a:close/>
              </a:path>
              <a:path w="3354070" h="842644">
                <a:moveTo>
                  <a:pt x="2451529" y="829848"/>
                </a:moveTo>
                <a:lnTo>
                  <a:pt x="2443686" y="829863"/>
                </a:lnTo>
                <a:lnTo>
                  <a:pt x="2443686" y="834738"/>
                </a:lnTo>
                <a:lnTo>
                  <a:pt x="2451529" y="834738"/>
                </a:lnTo>
                <a:lnTo>
                  <a:pt x="2451529" y="829848"/>
                </a:lnTo>
                <a:close/>
              </a:path>
              <a:path w="3354070" h="842644">
                <a:moveTo>
                  <a:pt x="3353952" y="828115"/>
                </a:moveTo>
                <a:lnTo>
                  <a:pt x="2451529" y="829848"/>
                </a:lnTo>
                <a:lnTo>
                  <a:pt x="2451529" y="834738"/>
                </a:lnTo>
                <a:lnTo>
                  <a:pt x="3353952" y="834738"/>
                </a:lnTo>
                <a:lnTo>
                  <a:pt x="3353952" y="828115"/>
                </a:lnTo>
                <a:close/>
              </a:path>
              <a:path w="3354070" h="842644">
                <a:moveTo>
                  <a:pt x="2451529" y="0"/>
                </a:moveTo>
                <a:lnTo>
                  <a:pt x="2443686" y="0"/>
                </a:lnTo>
                <a:lnTo>
                  <a:pt x="2443686" y="829863"/>
                </a:lnTo>
                <a:lnTo>
                  <a:pt x="2451529" y="829848"/>
                </a:lnTo>
                <a:lnTo>
                  <a:pt x="2451529"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7478028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close up of a store&#10;&#10;Description automatically generated">
            <a:extLst>
              <a:ext uri="{FF2B5EF4-FFF2-40B4-BE49-F238E27FC236}">
                <a16:creationId xmlns:a16="http://schemas.microsoft.com/office/drawing/2014/main" id="{78C1BBFE-1F77-4AC7-9331-EE621C897852}"/>
              </a:ext>
            </a:extLst>
          </p:cNvPr>
          <p:cNvPicPr>
            <a:picLocks noChangeAspect="1"/>
          </p:cNvPicPr>
          <p:nvPr/>
        </p:nvPicPr>
        <p:blipFill rotWithShape="1">
          <a:blip r:embed="rId3">
            <a:alphaModFix amt="50000"/>
          </a:blip>
          <a:srcRect t="7197" b="8533"/>
          <a:stretch/>
        </p:blipFill>
        <p:spPr>
          <a:xfrm>
            <a:off x="20" y="1"/>
            <a:ext cx="12191980" cy="6857999"/>
          </a:xfrm>
          <a:prstGeom prst="rect">
            <a:avLst/>
          </a:prstGeom>
        </p:spPr>
      </p:pic>
      <p:sp>
        <p:nvSpPr>
          <p:cNvPr id="2" name="Title 1">
            <a:extLst>
              <a:ext uri="{FF2B5EF4-FFF2-40B4-BE49-F238E27FC236}">
                <a16:creationId xmlns:a16="http://schemas.microsoft.com/office/drawing/2014/main" id="{532C9755-3F3F-42D1-868D-B80F3B55541F}"/>
              </a:ext>
            </a:extLst>
          </p:cNvPr>
          <p:cNvSpPr>
            <a:spLocks noGrp="1"/>
          </p:cNvSpPr>
          <p:nvPr>
            <p:ph type="title"/>
          </p:nvPr>
        </p:nvSpPr>
        <p:spPr>
          <a:xfrm>
            <a:off x="4554961" y="2698124"/>
            <a:ext cx="7637019" cy="4159876"/>
          </a:xfrm>
        </p:spPr>
        <p:txBody>
          <a:bodyPr vert="horz" lIns="91440" tIns="45720" rIns="91440" bIns="45720" rtlCol="0" anchor="b">
            <a:normAutofit/>
          </a:bodyPr>
          <a:lstStyle/>
          <a:p>
            <a:br>
              <a:rPr lang="en-US" sz="1500" dirty="0">
                <a:solidFill>
                  <a:srgbClr val="FFFFFF"/>
                </a:solidFill>
              </a:rPr>
            </a:br>
            <a:br>
              <a:rPr lang="en-US" sz="1500" dirty="0">
                <a:solidFill>
                  <a:srgbClr val="FFFFFF"/>
                </a:solidFill>
              </a:rPr>
            </a:br>
            <a:br>
              <a:rPr lang="en-US" sz="3100" dirty="0">
                <a:solidFill>
                  <a:srgbClr val="FFFFFF"/>
                </a:solidFill>
              </a:rPr>
            </a:br>
            <a:r>
              <a:rPr lang="en-US" sz="3100" b="1" dirty="0">
                <a:solidFill>
                  <a:srgbClr val="FFFFFF"/>
                </a:solidFill>
              </a:rPr>
              <a:t>Thank you</a:t>
            </a:r>
            <a:br>
              <a:rPr lang="en-US" sz="3100" b="1" dirty="0">
                <a:solidFill>
                  <a:srgbClr val="FFFFFF"/>
                </a:solidFill>
              </a:rPr>
            </a:br>
            <a:br>
              <a:rPr lang="en-US" sz="3100" b="1" dirty="0">
                <a:solidFill>
                  <a:srgbClr val="FFFFFF"/>
                </a:solidFill>
              </a:rPr>
            </a:br>
            <a:r>
              <a:rPr lang="en-US" sz="3100" b="1" dirty="0">
                <a:solidFill>
                  <a:srgbClr val="FFFFFF"/>
                </a:solidFill>
              </a:rPr>
              <a:t>Hiba Qasas</a:t>
            </a:r>
            <a:br>
              <a:rPr lang="en-US" sz="3100" b="1" dirty="0">
                <a:solidFill>
                  <a:srgbClr val="FFFFFF"/>
                </a:solidFill>
              </a:rPr>
            </a:br>
            <a:br>
              <a:rPr lang="en-US" sz="3100" b="1" dirty="0">
                <a:solidFill>
                  <a:srgbClr val="FFFFFF"/>
                </a:solidFill>
              </a:rPr>
            </a:br>
            <a:r>
              <a:rPr lang="en-US" sz="3100" b="1" dirty="0">
                <a:solidFill>
                  <a:srgbClr val="FFFFFF"/>
                </a:solidFill>
              </a:rPr>
              <a:t>Chief, Humanitarian Action and Crisis Response Office, UN Women </a:t>
            </a:r>
            <a:br>
              <a:rPr lang="en-US" sz="1500" b="1" dirty="0">
                <a:solidFill>
                  <a:srgbClr val="FFFFFF"/>
                </a:solidFill>
              </a:rPr>
            </a:br>
            <a:br>
              <a:rPr lang="en-US" sz="1500" dirty="0">
                <a:solidFill>
                  <a:srgbClr val="FFFFFF"/>
                </a:solidFill>
              </a:rPr>
            </a:br>
            <a:br>
              <a:rPr lang="en-US" sz="1500" dirty="0">
                <a:solidFill>
                  <a:srgbClr val="FFFFFF"/>
                </a:solidFill>
              </a:rPr>
            </a:br>
            <a:endParaRPr lang="en-US" sz="1500" dirty="0">
              <a:solidFill>
                <a:srgbClr val="FFFFFF"/>
              </a:solidFill>
            </a:endParaRPr>
          </a:p>
        </p:txBody>
      </p:sp>
    </p:spTree>
    <p:extLst>
      <p:ext uri="{BB962C8B-B14F-4D97-AF65-F5344CB8AC3E}">
        <p14:creationId xmlns:p14="http://schemas.microsoft.com/office/powerpoint/2010/main" val="2039009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3" descr="A person posing for the camera&#10;&#10;Description generated with very high confidence">
            <a:extLst>
              <a:ext uri="{FF2B5EF4-FFF2-40B4-BE49-F238E27FC236}">
                <a16:creationId xmlns:a16="http://schemas.microsoft.com/office/drawing/2014/main" id="{0D7583D7-F68C-4CF6-B877-39852FE5597F}"/>
              </a:ext>
            </a:extLst>
          </p:cNvPr>
          <p:cNvPicPr>
            <a:picLocks noChangeAspect="1"/>
          </p:cNvPicPr>
          <p:nvPr/>
        </p:nvPicPr>
        <p:blipFill rotWithShape="1">
          <a:blip r:embed="rId2">
            <a:extLst>
              <a:ext uri="{28A0092B-C50C-407E-A947-70E740481C1C}">
                <a14:useLocalDpi xmlns:a14="http://schemas.microsoft.com/office/drawing/2010/main" val="0"/>
              </a:ext>
            </a:extLst>
          </a:blip>
          <a:srcRect t="4603" b="11128"/>
          <a:stretch/>
        </p:blipFill>
        <p:spPr>
          <a:xfrm>
            <a:off x="20" y="10"/>
            <a:ext cx="12191980" cy="6857990"/>
          </a:xfrm>
          <a:prstGeom prst="rect">
            <a:avLst/>
          </a:prstGeom>
        </p:spPr>
      </p:pic>
      <p:sp>
        <p:nvSpPr>
          <p:cNvPr id="43" name="Freeform: Shape 42">
            <a:extLst>
              <a:ext uri="{FF2B5EF4-FFF2-40B4-BE49-F238E27FC236}">
                <a16:creationId xmlns:a16="http://schemas.microsoft.com/office/drawing/2014/main" id="{2E8F4267-8F09-4862-9D16-E1CB530D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374" y="988990"/>
            <a:ext cx="6227626" cy="5869010"/>
          </a:xfrm>
          <a:custGeom>
            <a:avLst/>
            <a:gdLst>
              <a:gd name="connsiteX0" fmla="*/ 4279392 w 6227626"/>
              <a:gd name="connsiteY0" fmla="*/ 0 h 5869010"/>
              <a:gd name="connsiteX1" fmla="*/ 6087757 w 6227626"/>
              <a:gd name="connsiteY1" fmla="*/ 399734 h 5869010"/>
              <a:gd name="connsiteX2" fmla="*/ 6227626 w 6227626"/>
              <a:gd name="connsiteY2" fmla="*/ 470299 h 5869010"/>
              <a:gd name="connsiteX3" fmla="*/ 6227626 w 6227626"/>
              <a:gd name="connsiteY3" fmla="*/ 5869010 h 5869010"/>
              <a:gd name="connsiteX4" fmla="*/ 305640 w 6227626"/>
              <a:gd name="connsiteY4" fmla="*/ 5869010 h 5869010"/>
              <a:gd name="connsiteX5" fmla="*/ 296834 w 6227626"/>
              <a:gd name="connsiteY5" fmla="*/ 5848538 h 5869010"/>
              <a:gd name="connsiteX6" fmla="*/ 0 w 6227626"/>
              <a:gd name="connsiteY6" fmla="*/ 4279392 h 5869010"/>
              <a:gd name="connsiteX7" fmla="*/ 4279392 w 6227626"/>
              <a:gd name="connsiteY7" fmla="*/ 0 h 586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7626" h="5869010">
                <a:moveTo>
                  <a:pt x="4279392" y="0"/>
                </a:moveTo>
                <a:cubicBezTo>
                  <a:pt x="4925646" y="0"/>
                  <a:pt x="5538441" y="143252"/>
                  <a:pt x="6087757" y="399734"/>
                </a:cubicBezTo>
                <a:lnTo>
                  <a:pt x="6227626" y="470299"/>
                </a:lnTo>
                <a:lnTo>
                  <a:pt x="6227626" y="5869010"/>
                </a:lnTo>
                <a:lnTo>
                  <a:pt x="305640" y="5869010"/>
                </a:lnTo>
                <a:lnTo>
                  <a:pt x="296834" y="5848538"/>
                </a:lnTo>
                <a:cubicBezTo>
                  <a:pt x="105247" y="5362675"/>
                  <a:pt x="0" y="4833324"/>
                  <a:pt x="0" y="4279392"/>
                </a:cubicBezTo>
                <a:cubicBezTo>
                  <a:pt x="0" y="1915949"/>
                  <a:pt x="1915949" y="0"/>
                  <a:pt x="4279392" y="0"/>
                </a:cubicBez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8E74D013-6AA3-44E4-A5DD-EEC216898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8968" y="1153582"/>
            <a:ext cx="6063033" cy="5704418"/>
          </a:xfrm>
          <a:custGeom>
            <a:avLst/>
            <a:gdLst>
              <a:gd name="connsiteX0" fmla="*/ 4114799 w 6063033"/>
              <a:gd name="connsiteY0" fmla="*/ 0 h 5704418"/>
              <a:gd name="connsiteX1" fmla="*/ 6010208 w 6063033"/>
              <a:gd name="connsiteY1" fmla="*/ 461583 h 5704418"/>
              <a:gd name="connsiteX2" fmla="*/ 6063033 w 6063033"/>
              <a:gd name="connsiteY2" fmla="*/ 491321 h 5704418"/>
              <a:gd name="connsiteX3" fmla="*/ 6063033 w 6063033"/>
              <a:gd name="connsiteY3" fmla="*/ 5704418 h 5704418"/>
              <a:gd name="connsiteX4" fmla="*/ 320183 w 6063033"/>
              <a:gd name="connsiteY4" fmla="*/ 5704418 h 5704418"/>
              <a:gd name="connsiteX5" fmla="*/ 285416 w 6063033"/>
              <a:gd name="connsiteY5" fmla="*/ 5623594 h 5704418"/>
              <a:gd name="connsiteX6" fmla="*/ 0 w 6063033"/>
              <a:gd name="connsiteY6" fmla="*/ 4114800 h 5704418"/>
              <a:gd name="connsiteX7" fmla="*/ 4114799 w 6063033"/>
              <a:gd name="connsiteY7" fmla="*/ 0 h 5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3033" h="5704418">
                <a:moveTo>
                  <a:pt x="4114799" y="0"/>
                </a:moveTo>
                <a:cubicBezTo>
                  <a:pt x="4798337" y="0"/>
                  <a:pt x="5442947" y="166668"/>
                  <a:pt x="6010208" y="461583"/>
                </a:cubicBezTo>
                <a:lnTo>
                  <a:pt x="6063033" y="491321"/>
                </a:lnTo>
                <a:lnTo>
                  <a:pt x="6063033" y="5704418"/>
                </a:lnTo>
                <a:lnTo>
                  <a:pt x="320183" y="5704418"/>
                </a:lnTo>
                <a:lnTo>
                  <a:pt x="285416" y="5623594"/>
                </a:lnTo>
                <a:cubicBezTo>
                  <a:pt x="101198" y="5156418"/>
                  <a:pt x="0" y="4647427"/>
                  <a:pt x="0" y="4114800"/>
                </a:cubicBezTo>
                <a:cubicBezTo>
                  <a:pt x="0" y="1842259"/>
                  <a:pt x="1842258" y="0"/>
                  <a:pt x="41147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E46E4-B19A-415E-A59B-4A55A822E860}"/>
              </a:ext>
            </a:extLst>
          </p:cNvPr>
          <p:cNvSpPr>
            <a:spLocks noGrp="1"/>
          </p:cNvSpPr>
          <p:nvPr>
            <p:ph type="title"/>
          </p:nvPr>
        </p:nvSpPr>
        <p:spPr>
          <a:xfrm>
            <a:off x="6994280" y="2887580"/>
            <a:ext cx="4996329" cy="2038998"/>
          </a:xfrm>
          <a:prstGeom prst="ellipse">
            <a:avLst/>
          </a:prstGeom>
        </p:spPr>
        <p:txBody>
          <a:bodyPr vert="horz" lIns="91440" tIns="45720" rIns="91440" bIns="45720" rtlCol="0" anchor="b">
            <a:normAutofit/>
          </a:bodyPr>
          <a:lstStyle/>
          <a:p>
            <a:pPr algn="ctr"/>
            <a:r>
              <a:rPr lang="en-US" sz="1900" b="1" dirty="0">
                <a:solidFill>
                  <a:srgbClr val="5E5F31"/>
                </a:solidFill>
              </a:rPr>
              <a:t>Contextualizing The Management Response</a:t>
            </a:r>
            <a:br>
              <a:rPr lang="en-US" sz="1900" b="1" dirty="0">
                <a:solidFill>
                  <a:srgbClr val="5E5F31"/>
                </a:solidFill>
              </a:rPr>
            </a:br>
            <a:br>
              <a:rPr lang="en-US" sz="1900" b="1" dirty="0">
                <a:solidFill>
                  <a:srgbClr val="5E5F31"/>
                </a:solidFill>
              </a:rPr>
            </a:br>
            <a:r>
              <a:rPr lang="en-US" sz="1900" b="1" dirty="0">
                <a:solidFill>
                  <a:srgbClr val="5E5F31"/>
                </a:solidFill>
              </a:rPr>
              <a:t>1- Heightened Vulnerability</a:t>
            </a:r>
            <a:br>
              <a:rPr lang="en-US" sz="1900" b="1" dirty="0">
                <a:solidFill>
                  <a:srgbClr val="5E5F31"/>
                </a:solidFill>
              </a:rPr>
            </a:br>
            <a:r>
              <a:rPr lang="en-US" sz="1900" b="1" dirty="0">
                <a:solidFill>
                  <a:srgbClr val="5E5F31"/>
                </a:solidFill>
              </a:rPr>
              <a:t>2- Accountability gaps</a:t>
            </a:r>
          </a:p>
        </p:txBody>
      </p:sp>
    </p:spTree>
    <p:extLst>
      <p:ext uri="{BB962C8B-B14F-4D97-AF65-F5344CB8AC3E}">
        <p14:creationId xmlns:p14="http://schemas.microsoft.com/office/powerpoint/2010/main" val="87125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40" name="Oval 39">
            <a:extLst>
              <a:ext uri="{FF2B5EF4-FFF2-40B4-BE49-F238E27FC236}">
                <a16:creationId xmlns:a16="http://schemas.microsoft.com/office/drawing/2014/main" id="{A97F8235-AEC9-4330-B7D0-5F518484F654}"/>
              </a:ext>
            </a:extLst>
          </p:cNvPr>
          <p:cNvSpPr/>
          <p:nvPr/>
        </p:nvSpPr>
        <p:spPr>
          <a:xfrm>
            <a:off x="7813217" y="3459629"/>
            <a:ext cx="2220773" cy="2105135"/>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in 5 women suffer from SGBV in crises</a:t>
            </a:r>
          </a:p>
        </p:txBody>
      </p:sp>
      <p:sp>
        <p:nvSpPr>
          <p:cNvPr id="39" name="Oval 38">
            <a:extLst>
              <a:ext uri="{FF2B5EF4-FFF2-40B4-BE49-F238E27FC236}">
                <a16:creationId xmlns:a16="http://schemas.microsoft.com/office/drawing/2014/main" id="{49281D92-FBD3-4AAC-8036-D62F32EB91AF}"/>
              </a:ext>
            </a:extLst>
          </p:cNvPr>
          <p:cNvSpPr/>
          <p:nvPr/>
        </p:nvSpPr>
        <p:spPr>
          <a:xfrm>
            <a:off x="6233889" y="5350419"/>
            <a:ext cx="2246883" cy="1507581"/>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Overemphasis on victimhood</a:t>
            </a:r>
          </a:p>
        </p:txBody>
      </p:sp>
      <p:sp>
        <p:nvSpPr>
          <p:cNvPr id="2" name="Title 1">
            <a:extLst>
              <a:ext uri="{FF2B5EF4-FFF2-40B4-BE49-F238E27FC236}">
                <a16:creationId xmlns:a16="http://schemas.microsoft.com/office/drawing/2014/main" id="{BCC055E8-65E0-4EA2-BF46-DC83D195017D}"/>
              </a:ext>
            </a:extLst>
          </p:cNvPr>
          <p:cNvSpPr>
            <a:spLocks noGrp="1"/>
          </p:cNvSpPr>
          <p:nvPr>
            <p:ph type="title"/>
          </p:nvPr>
        </p:nvSpPr>
        <p:spPr>
          <a:xfrm>
            <a:off x="976089" y="122215"/>
            <a:ext cx="10515600" cy="734827"/>
          </a:xfrm>
          <a:solidFill>
            <a:schemeClr val="bg1"/>
          </a:solidFill>
        </p:spPr>
        <p:txBody>
          <a:bodyPr>
            <a:normAutofit/>
          </a:bodyPr>
          <a:lstStyle/>
          <a:p>
            <a:pPr algn="ctr"/>
            <a:r>
              <a:rPr lang="en-US" sz="2800" b="1" dirty="0">
                <a:ln>
                  <a:solidFill>
                    <a:schemeClr val="bg1"/>
                  </a:solidFill>
                </a:ln>
                <a:latin typeface="+mn-lt"/>
              </a:rPr>
              <a:t>Heightened Vulnerability in a World in Crisis: An Imperative for Action</a:t>
            </a:r>
            <a:endParaRPr lang="en-US" sz="2800" dirty="0">
              <a:latin typeface="+mn-lt"/>
            </a:endParaRPr>
          </a:p>
        </p:txBody>
      </p:sp>
      <p:sp>
        <p:nvSpPr>
          <p:cNvPr id="31" name="Oval 30">
            <a:extLst>
              <a:ext uri="{FF2B5EF4-FFF2-40B4-BE49-F238E27FC236}">
                <a16:creationId xmlns:a16="http://schemas.microsoft.com/office/drawing/2014/main" id="{853E8B52-9B8E-4E4C-ACC6-A41C12FEDB6C}"/>
              </a:ext>
            </a:extLst>
          </p:cNvPr>
          <p:cNvSpPr/>
          <p:nvPr/>
        </p:nvSpPr>
        <p:spPr>
          <a:xfrm>
            <a:off x="4466557" y="2286000"/>
            <a:ext cx="3258885" cy="3291534"/>
          </a:xfrm>
          <a:prstGeom prst="ellipse">
            <a:avLst/>
          </a:prstGeom>
          <a:solidFill>
            <a:srgbClr val="FFC000"/>
          </a:solidFill>
          <a:ln w="76200">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141.6m</a:t>
            </a:r>
            <a:r>
              <a:rPr kumimoji="0" lang="en-US" sz="1800" b="1"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 in need </a:t>
            </a:r>
            <a:r>
              <a:rPr kumimoji="0" lang="en-US" sz="1800" b="0"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of humanitarian assistance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68</a:t>
            </a:r>
            <a:r>
              <a:rPr kumimoji="0" lang="en-US" sz="1800" b="0"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m </a:t>
            </a:r>
            <a:r>
              <a:rPr kumimoji="0" lang="en-US" sz="1800" b="0"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displaced by conflict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19.2 m </a:t>
            </a:r>
            <a:r>
              <a:rPr kumimoji="0" lang="en-US" sz="1800" b="0" i="0" u="none" strike="noStrike" kern="1200" cap="none" spc="0" normalizeH="0" baseline="0" noProof="0" dirty="0">
                <a:ln>
                  <a:noFill/>
                </a:ln>
                <a:solidFill>
                  <a:srgbClr val="B74919">
                    <a:lumMod val="10000"/>
                  </a:srgbClr>
                </a:solidFill>
                <a:effectLst/>
                <a:uLnTx/>
                <a:uFillTx/>
                <a:latin typeface="Calibri" panose="020F0502020204030204"/>
                <a:ea typeface="+mn-ea"/>
                <a:cs typeface="+mn-cs"/>
              </a:rPr>
              <a:t>displaced by disasters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3DD7A5-44EC-4B67-833A-CD3635DDB4CF}"/>
              </a:ext>
            </a:extLst>
          </p:cNvPr>
          <p:cNvSpPr/>
          <p:nvPr/>
        </p:nvSpPr>
        <p:spPr>
          <a:xfrm>
            <a:off x="5237551" y="992431"/>
            <a:ext cx="1716895" cy="1513326"/>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in 5 girls married before age 18</a:t>
            </a:r>
          </a:p>
        </p:txBody>
      </p:sp>
      <p:grpSp>
        <p:nvGrpSpPr>
          <p:cNvPr id="44" name="Group 43">
            <a:extLst>
              <a:ext uri="{FF2B5EF4-FFF2-40B4-BE49-F238E27FC236}">
                <a16:creationId xmlns:a16="http://schemas.microsoft.com/office/drawing/2014/main" id="{214FBB11-3471-48E8-A8DE-6C37DDB79ACE}"/>
              </a:ext>
            </a:extLst>
          </p:cNvPr>
          <p:cNvGrpSpPr/>
          <p:nvPr/>
        </p:nvGrpSpPr>
        <p:grpSpPr>
          <a:xfrm>
            <a:off x="7540502" y="1642266"/>
            <a:ext cx="2284741" cy="1713495"/>
            <a:chOff x="4169078" y="1585645"/>
            <a:chExt cx="1387416" cy="1106719"/>
          </a:xfrm>
        </p:grpSpPr>
        <p:sp>
          <p:nvSpPr>
            <p:cNvPr id="45" name="Oval 44">
              <a:extLst>
                <a:ext uri="{FF2B5EF4-FFF2-40B4-BE49-F238E27FC236}">
                  <a16:creationId xmlns:a16="http://schemas.microsoft.com/office/drawing/2014/main" id="{71F0A1F9-C596-424F-BB30-A033D6F1AB7B}"/>
                </a:ext>
              </a:extLst>
            </p:cNvPr>
            <p:cNvSpPr/>
            <p:nvPr/>
          </p:nvSpPr>
          <p:spPr>
            <a:xfrm>
              <a:off x="4169078" y="1585645"/>
              <a:ext cx="1387416" cy="1106719"/>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1E92D687-1B3F-44CA-873E-994EF6339F94}"/>
                </a:ext>
              </a:extLst>
            </p:cNvPr>
            <p:cNvSpPr txBox="1"/>
            <p:nvPr/>
          </p:nvSpPr>
          <p:spPr>
            <a:xfrm>
              <a:off x="4334685" y="1746481"/>
              <a:ext cx="1079006" cy="77527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60% of preventable maternal deaths occur in crises</a:t>
              </a:r>
            </a:p>
          </p:txBody>
        </p:sp>
      </p:grpSp>
      <p:sp>
        <p:nvSpPr>
          <p:cNvPr id="47" name="Oval 46">
            <a:extLst>
              <a:ext uri="{FF2B5EF4-FFF2-40B4-BE49-F238E27FC236}">
                <a16:creationId xmlns:a16="http://schemas.microsoft.com/office/drawing/2014/main" id="{A1C4E4DF-26F6-43C2-BF86-69EDC36557AF}"/>
              </a:ext>
            </a:extLst>
          </p:cNvPr>
          <p:cNvSpPr/>
          <p:nvPr/>
        </p:nvSpPr>
        <p:spPr>
          <a:xfrm>
            <a:off x="3353346" y="4909157"/>
            <a:ext cx="2222179" cy="1871909"/>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Average displacement is 17-26 years</a:t>
            </a:r>
          </a:p>
        </p:txBody>
      </p:sp>
      <p:sp>
        <p:nvSpPr>
          <p:cNvPr id="49" name="Oval 48">
            <a:extLst>
              <a:ext uri="{FF2B5EF4-FFF2-40B4-BE49-F238E27FC236}">
                <a16:creationId xmlns:a16="http://schemas.microsoft.com/office/drawing/2014/main" id="{DAEC8FCC-FE7A-4D98-A63C-DEB7C0D9704F}"/>
              </a:ext>
            </a:extLst>
          </p:cNvPr>
          <p:cNvSpPr/>
          <p:nvPr/>
        </p:nvSpPr>
        <p:spPr>
          <a:xfrm>
            <a:off x="1600174" y="3228098"/>
            <a:ext cx="2602092" cy="2353847"/>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Women have a higher chance of dying and die earlier than men when disaster strikes</a:t>
            </a:r>
          </a:p>
        </p:txBody>
      </p:sp>
      <p:grpSp>
        <p:nvGrpSpPr>
          <p:cNvPr id="51" name="Group 50">
            <a:extLst>
              <a:ext uri="{FF2B5EF4-FFF2-40B4-BE49-F238E27FC236}">
                <a16:creationId xmlns:a16="http://schemas.microsoft.com/office/drawing/2014/main" id="{4A65D952-38C7-426E-BA07-14A1D1FE466C}"/>
              </a:ext>
            </a:extLst>
          </p:cNvPr>
          <p:cNvGrpSpPr/>
          <p:nvPr/>
        </p:nvGrpSpPr>
        <p:grpSpPr>
          <a:xfrm>
            <a:off x="2446266" y="1162958"/>
            <a:ext cx="2505974" cy="2344657"/>
            <a:chOff x="4122118" y="1597662"/>
            <a:chExt cx="1449238" cy="1440612"/>
          </a:xfrm>
        </p:grpSpPr>
        <p:sp>
          <p:nvSpPr>
            <p:cNvPr id="52" name="Oval 51">
              <a:extLst>
                <a:ext uri="{FF2B5EF4-FFF2-40B4-BE49-F238E27FC236}">
                  <a16:creationId xmlns:a16="http://schemas.microsoft.com/office/drawing/2014/main" id="{70B65D52-F5F4-425C-9D77-242ECF94EA98}"/>
                </a:ext>
              </a:extLst>
            </p:cNvPr>
            <p:cNvSpPr/>
            <p:nvPr/>
          </p:nvSpPr>
          <p:spPr>
            <a:xfrm>
              <a:off x="4122118" y="1597662"/>
              <a:ext cx="1449238" cy="1440612"/>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5D07BCBB-7BE7-4D27-A7C8-B4E593E4C60B}"/>
                </a:ext>
              </a:extLst>
            </p:cNvPr>
            <p:cNvSpPr txBox="1"/>
            <p:nvPr/>
          </p:nvSpPr>
          <p:spPr>
            <a:xfrm>
              <a:off x="4385224" y="1725590"/>
              <a:ext cx="923026" cy="75878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131 million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girls out of school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cxnSp>
          <p:nvCxnSpPr>
            <p:cNvPr id="54" name="Straight Connector 53">
              <a:extLst>
                <a:ext uri="{FF2B5EF4-FFF2-40B4-BE49-F238E27FC236}">
                  <a16:creationId xmlns:a16="http://schemas.microsoft.com/office/drawing/2014/main" id="{41DE4CDB-2CD9-4B77-A3FA-F8D0A831F87B}"/>
                </a:ext>
              </a:extLst>
            </p:cNvPr>
            <p:cNvCxnSpPr/>
            <p:nvPr/>
          </p:nvCxnSpPr>
          <p:spPr>
            <a:xfrm>
              <a:off x="4197023" y="2313566"/>
              <a:ext cx="115594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24E474A-29DE-4E12-A1EB-E207726E88CF}"/>
                </a:ext>
              </a:extLst>
            </p:cNvPr>
            <p:cNvSpPr txBox="1"/>
            <p:nvPr/>
          </p:nvSpPr>
          <p:spPr>
            <a:xfrm>
              <a:off x="4197023" y="2396753"/>
              <a:ext cx="1374333" cy="55313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500 adult illiterate women. And girls 2.5 times more likely to drop out </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0628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F35D-990D-4CBB-8BBD-874CA7D9AF14}"/>
              </a:ext>
            </a:extLst>
          </p:cNvPr>
          <p:cNvSpPr>
            <a:spLocks noGrp="1"/>
          </p:cNvSpPr>
          <p:nvPr>
            <p:ph type="title"/>
          </p:nvPr>
        </p:nvSpPr>
        <p:spPr>
          <a:xfrm>
            <a:off x="314942" y="122544"/>
            <a:ext cx="11686165" cy="825816"/>
          </a:xfrm>
        </p:spPr>
        <p:txBody>
          <a:bodyPr>
            <a:noAutofit/>
          </a:bodyPr>
          <a:lstStyle/>
          <a:p>
            <a:r>
              <a:rPr lang="en-US" sz="2800" dirty="0"/>
              <a:t>A mixed picture: Normative and policy gains and persistent gaps in upholding gender commitments </a:t>
            </a:r>
          </a:p>
        </p:txBody>
      </p:sp>
      <p:sp>
        <p:nvSpPr>
          <p:cNvPr id="3" name="Content Placeholder 2">
            <a:extLst>
              <a:ext uri="{FF2B5EF4-FFF2-40B4-BE49-F238E27FC236}">
                <a16:creationId xmlns:a16="http://schemas.microsoft.com/office/drawing/2014/main" id="{96802B4F-6C53-419D-AEDB-314AA7A7D9BD}"/>
              </a:ext>
            </a:extLst>
          </p:cNvPr>
          <p:cNvSpPr>
            <a:spLocks noGrp="1"/>
          </p:cNvSpPr>
          <p:nvPr>
            <p:ph idx="1"/>
          </p:nvPr>
        </p:nvSpPr>
        <p:spPr>
          <a:xfrm>
            <a:off x="4159327" y="1686763"/>
            <a:ext cx="7708904" cy="4886620"/>
          </a:xfrm>
        </p:spPr>
        <p:txBody>
          <a:bodyPr anchor="t">
            <a:normAutofit/>
          </a:bodyPr>
          <a:lstStyle/>
          <a:p>
            <a:pPr marL="0" indent="0">
              <a:buNone/>
            </a:pPr>
            <a:endParaRPr lang="en-US" sz="1700" dirty="0"/>
          </a:p>
          <a:p>
            <a:pPr marL="0" indent="0">
              <a:buNone/>
            </a:pPr>
            <a:endParaRPr lang="en-US" sz="1700" dirty="0"/>
          </a:p>
          <a:p>
            <a:pPr marL="0" indent="0">
              <a:buNone/>
              <a:tabLst>
                <a:tab pos="971550" algn="l"/>
              </a:tabLst>
            </a:pPr>
            <a:endParaRPr lang="en-US" sz="1700" dirty="0"/>
          </a:p>
          <a:p>
            <a:pPr marL="0" indent="0">
              <a:buNone/>
              <a:tabLst>
                <a:tab pos="971550" algn="l"/>
              </a:tabLst>
            </a:pPr>
            <a:endParaRPr lang="en-US" sz="2600" dirty="0"/>
          </a:p>
          <a:p>
            <a:pPr marL="0" indent="0">
              <a:buNone/>
              <a:tabLst>
                <a:tab pos="971550" algn="l"/>
              </a:tabLst>
            </a:pPr>
            <a:endParaRPr lang="en-US" sz="2600" dirty="0"/>
          </a:p>
          <a:p>
            <a:pPr marL="0" indent="0">
              <a:buNone/>
              <a:tabLst>
                <a:tab pos="971550" algn="l"/>
              </a:tabLst>
            </a:pPr>
            <a:endParaRPr lang="en-US" sz="2600" dirty="0"/>
          </a:p>
          <a:p>
            <a:pPr marL="0" indent="0">
              <a:buNone/>
              <a:tabLst>
                <a:tab pos="971550" algn="l"/>
              </a:tabLst>
            </a:pPr>
            <a:endParaRPr lang="en-US" sz="2600" dirty="0"/>
          </a:p>
          <a:p>
            <a:pPr marL="0" indent="0">
              <a:buNone/>
              <a:tabLst>
                <a:tab pos="971550" algn="l"/>
              </a:tabLst>
            </a:pPr>
            <a:endParaRPr lang="en-US" sz="2600" dirty="0"/>
          </a:p>
          <a:p>
            <a:pPr marL="0" indent="0">
              <a:buNone/>
              <a:tabLst>
                <a:tab pos="971550" algn="l"/>
              </a:tabLst>
            </a:pPr>
            <a:endParaRPr lang="en-US" sz="2600" dirty="0"/>
          </a:p>
          <a:p>
            <a:pPr marL="0" indent="0">
              <a:buNone/>
              <a:tabLst>
                <a:tab pos="971550" algn="l"/>
              </a:tabLst>
            </a:pPr>
            <a:r>
              <a:rPr lang="en-US" sz="1700" dirty="0"/>
              <a:t>The inaugural Accountability Framework Report developed by UN Women on behalf of the IASC Gender Reference Group reveals inconsistency in the adoption and implementation of the Gender Policy</a:t>
            </a:r>
          </a:p>
          <a:p>
            <a:pPr marL="0" indent="0">
              <a:buNone/>
              <a:tabLst>
                <a:tab pos="971550" algn="l"/>
              </a:tabLst>
            </a:pPr>
            <a:endParaRPr lang="en-US" sz="1700" dirty="0"/>
          </a:p>
          <a:p>
            <a:pPr marL="0" indent="0">
              <a:buNone/>
              <a:tabLst>
                <a:tab pos="971550" algn="l"/>
              </a:tabLst>
            </a:pPr>
            <a:endParaRPr lang="en-US" sz="2600" dirty="0"/>
          </a:p>
          <a:p>
            <a:pPr marL="0" indent="0">
              <a:buNone/>
              <a:tabLst>
                <a:tab pos="971550" algn="l"/>
              </a:tabLst>
            </a:pPr>
            <a:endParaRPr lang="en-US" sz="2600" dirty="0"/>
          </a:p>
          <a:p>
            <a:pPr marL="0" indent="0">
              <a:buNone/>
              <a:tabLst>
                <a:tab pos="971550" algn="l"/>
              </a:tabLst>
            </a:pPr>
            <a:endParaRPr lang="en-US" sz="2600" dirty="0"/>
          </a:p>
          <a:p>
            <a:pPr marL="0" indent="0">
              <a:buNone/>
              <a:tabLst>
                <a:tab pos="971550" algn="l"/>
              </a:tabLst>
            </a:pPr>
            <a:endParaRPr lang="en-US" sz="2600" dirty="0"/>
          </a:p>
          <a:p>
            <a:pPr lvl="2">
              <a:tabLst>
                <a:tab pos="971550" algn="l"/>
              </a:tabLst>
            </a:pPr>
            <a:endParaRPr lang="en-US" sz="1500" dirty="0"/>
          </a:p>
        </p:txBody>
      </p:sp>
      <p:grpSp>
        <p:nvGrpSpPr>
          <p:cNvPr id="8" name="Group 7">
            <a:extLst>
              <a:ext uri="{FF2B5EF4-FFF2-40B4-BE49-F238E27FC236}">
                <a16:creationId xmlns:a16="http://schemas.microsoft.com/office/drawing/2014/main" id="{A3EA73C5-D2B8-467C-8BF3-2A900490E5C3}"/>
              </a:ext>
            </a:extLst>
          </p:cNvPr>
          <p:cNvGrpSpPr/>
          <p:nvPr/>
        </p:nvGrpSpPr>
        <p:grpSpPr>
          <a:xfrm>
            <a:off x="246488" y="1029249"/>
            <a:ext cx="3785616" cy="1402286"/>
            <a:chOff x="-4134679" y="-1832355"/>
            <a:chExt cx="3785616" cy="1402286"/>
          </a:xfrm>
        </p:grpSpPr>
        <p:sp>
          <p:nvSpPr>
            <p:cNvPr id="9" name="Rectangle: Rounded Corners 8">
              <a:extLst>
                <a:ext uri="{FF2B5EF4-FFF2-40B4-BE49-F238E27FC236}">
                  <a16:creationId xmlns:a16="http://schemas.microsoft.com/office/drawing/2014/main" id="{FBCB8452-9A18-4014-90A0-C3D28F948E68}"/>
                </a:ext>
              </a:extLst>
            </p:cNvPr>
            <p:cNvSpPr/>
            <p:nvPr/>
          </p:nvSpPr>
          <p:spPr>
            <a:xfrm>
              <a:off x="-4134679" y="-1832355"/>
              <a:ext cx="3785616" cy="1402286"/>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3E5B42C7-5A09-4381-96D0-5A985CF4BE8B}"/>
                </a:ext>
              </a:extLst>
            </p:cNvPr>
            <p:cNvSpPr txBox="1"/>
            <p:nvPr/>
          </p:nvSpPr>
          <p:spPr>
            <a:xfrm>
              <a:off x="-3997771" y="-1769433"/>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The World Humanitarian Summit – Agenda for Humanity Commitments</a:t>
              </a:r>
              <a:endParaRPr lang="en-US" sz="2100" kern="1200" dirty="0"/>
            </a:p>
          </p:txBody>
        </p:sp>
      </p:grpSp>
      <p:grpSp>
        <p:nvGrpSpPr>
          <p:cNvPr id="11" name="Group 10">
            <a:extLst>
              <a:ext uri="{FF2B5EF4-FFF2-40B4-BE49-F238E27FC236}">
                <a16:creationId xmlns:a16="http://schemas.microsoft.com/office/drawing/2014/main" id="{670F3D90-B82A-4F58-ACFF-DD4D1879813F}"/>
              </a:ext>
            </a:extLst>
          </p:cNvPr>
          <p:cNvGrpSpPr/>
          <p:nvPr/>
        </p:nvGrpSpPr>
        <p:grpSpPr>
          <a:xfrm>
            <a:off x="247851" y="2505521"/>
            <a:ext cx="3785616" cy="1402286"/>
            <a:chOff x="0" y="1474525"/>
            <a:chExt cx="3785616" cy="1402286"/>
          </a:xfrm>
        </p:grpSpPr>
        <p:sp>
          <p:nvSpPr>
            <p:cNvPr id="12" name="Rectangle: Rounded Corners 11">
              <a:extLst>
                <a:ext uri="{FF2B5EF4-FFF2-40B4-BE49-F238E27FC236}">
                  <a16:creationId xmlns:a16="http://schemas.microsoft.com/office/drawing/2014/main" id="{9B8CFCAE-B5A5-4DC2-B907-945C0889294D}"/>
                </a:ext>
              </a:extLst>
            </p:cNvPr>
            <p:cNvSpPr/>
            <p:nvPr/>
          </p:nvSpPr>
          <p:spPr>
            <a:xfrm>
              <a:off x="0" y="1474525"/>
              <a:ext cx="3785616" cy="1402286"/>
            </a:xfrm>
            <a:prstGeom prst="roundRect">
              <a:avLst/>
            </a:prstGeom>
          </p:spPr>
          <p:style>
            <a:lnRef idx="0">
              <a:schemeClr val="lt1">
                <a:hueOff val="0"/>
                <a:satOff val="0"/>
                <a:lumOff val="0"/>
                <a:alphaOff val="0"/>
              </a:schemeClr>
            </a:lnRef>
            <a:fillRef idx="3">
              <a:schemeClr val="accent5">
                <a:hueOff val="553124"/>
                <a:satOff val="6280"/>
                <a:lumOff val="5686"/>
                <a:alphaOff val="0"/>
              </a:schemeClr>
            </a:fillRef>
            <a:effectRef idx="3">
              <a:schemeClr val="accent5">
                <a:hueOff val="553124"/>
                <a:satOff val="6280"/>
                <a:lumOff val="5686"/>
                <a:alphaOff val="0"/>
              </a:schemeClr>
            </a:effectRef>
            <a:fontRef idx="minor">
              <a:schemeClr val="lt1"/>
            </a:fontRef>
          </p:style>
        </p:sp>
        <p:sp>
          <p:nvSpPr>
            <p:cNvPr id="13" name="Rectangle: Rounded Corners 4">
              <a:extLst>
                <a:ext uri="{FF2B5EF4-FFF2-40B4-BE49-F238E27FC236}">
                  <a16:creationId xmlns:a16="http://schemas.microsoft.com/office/drawing/2014/main" id="{D6D4BE18-9B19-422B-869B-5B38901D3F58}"/>
                </a:ext>
              </a:extLst>
            </p:cNvPr>
            <p:cNvSpPr txBox="1"/>
            <p:nvPr/>
          </p:nvSpPr>
          <p:spPr>
            <a:xfrm>
              <a:off x="68454" y="1542979"/>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Global compact for Refugees and The New York Declaration on Refugees and Migrants</a:t>
              </a:r>
            </a:p>
          </p:txBody>
        </p:sp>
      </p:grpSp>
      <p:grpSp>
        <p:nvGrpSpPr>
          <p:cNvPr id="14" name="Group 13">
            <a:extLst>
              <a:ext uri="{FF2B5EF4-FFF2-40B4-BE49-F238E27FC236}">
                <a16:creationId xmlns:a16="http://schemas.microsoft.com/office/drawing/2014/main" id="{7A3171DC-F185-4F93-930E-5CDAB9B8FA72}"/>
              </a:ext>
            </a:extLst>
          </p:cNvPr>
          <p:cNvGrpSpPr/>
          <p:nvPr/>
        </p:nvGrpSpPr>
        <p:grpSpPr>
          <a:xfrm>
            <a:off x="246488" y="5458065"/>
            <a:ext cx="3785616" cy="1402286"/>
            <a:chOff x="68454" y="3041189"/>
            <a:chExt cx="3785616" cy="1402286"/>
          </a:xfrm>
        </p:grpSpPr>
        <p:sp>
          <p:nvSpPr>
            <p:cNvPr id="15" name="Rectangle: Rounded Corners 14">
              <a:extLst>
                <a:ext uri="{FF2B5EF4-FFF2-40B4-BE49-F238E27FC236}">
                  <a16:creationId xmlns:a16="http://schemas.microsoft.com/office/drawing/2014/main" id="{02E741FD-BBCD-4A25-9D31-A9374A648206}"/>
                </a:ext>
              </a:extLst>
            </p:cNvPr>
            <p:cNvSpPr/>
            <p:nvPr/>
          </p:nvSpPr>
          <p:spPr>
            <a:xfrm>
              <a:off x="68454" y="3041189"/>
              <a:ext cx="3785616" cy="1402286"/>
            </a:xfrm>
            <a:prstGeom prst="roundRect">
              <a:avLst/>
            </a:prstGeom>
          </p:spPr>
          <p:style>
            <a:lnRef idx="0">
              <a:schemeClr val="lt1">
                <a:hueOff val="0"/>
                <a:satOff val="0"/>
                <a:lumOff val="0"/>
                <a:alphaOff val="0"/>
              </a:schemeClr>
            </a:lnRef>
            <a:fillRef idx="3">
              <a:schemeClr val="accent5">
                <a:hueOff val="1106248"/>
                <a:satOff val="12561"/>
                <a:lumOff val="11372"/>
                <a:alphaOff val="0"/>
              </a:schemeClr>
            </a:fillRef>
            <a:effectRef idx="3">
              <a:schemeClr val="accent5">
                <a:hueOff val="1106248"/>
                <a:satOff val="12561"/>
                <a:lumOff val="11372"/>
                <a:alphaOff val="0"/>
              </a:schemeClr>
            </a:effectRef>
            <a:fontRef idx="minor">
              <a:schemeClr val="lt1"/>
            </a:fontRef>
          </p:style>
        </p:sp>
        <p:sp>
          <p:nvSpPr>
            <p:cNvPr id="16" name="Rectangle: Rounded Corners 4">
              <a:extLst>
                <a:ext uri="{FF2B5EF4-FFF2-40B4-BE49-F238E27FC236}">
                  <a16:creationId xmlns:a16="http://schemas.microsoft.com/office/drawing/2014/main" id="{56FE2ED6-9A6B-4E58-B99E-573F6932649C}"/>
                </a:ext>
              </a:extLst>
            </p:cNvPr>
            <p:cNvSpPr txBox="1"/>
            <p:nvPr/>
          </p:nvSpPr>
          <p:spPr>
            <a:xfrm>
              <a:off x="136908" y="3083834"/>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Sendai Framework for Action for DRR</a:t>
              </a:r>
            </a:p>
          </p:txBody>
        </p:sp>
      </p:grpSp>
      <p:grpSp>
        <p:nvGrpSpPr>
          <p:cNvPr id="17" name="Group 16">
            <a:extLst>
              <a:ext uri="{FF2B5EF4-FFF2-40B4-BE49-F238E27FC236}">
                <a16:creationId xmlns:a16="http://schemas.microsoft.com/office/drawing/2014/main" id="{F0FBD804-D01D-4851-96F0-48F93F439510}"/>
              </a:ext>
            </a:extLst>
          </p:cNvPr>
          <p:cNvGrpSpPr/>
          <p:nvPr/>
        </p:nvGrpSpPr>
        <p:grpSpPr>
          <a:xfrm>
            <a:off x="246488" y="3981793"/>
            <a:ext cx="3785616" cy="1402286"/>
            <a:chOff x="0" y="2946926"/>
            <a:chExt cx="3785616" cy="1402286"/>
          </a:xfrm>
        </p:grpSpPr>
        <p:sp>
          <p:nvSpPr>
            <p:cNvPr id="18" name="Rectangle: Rounded Corners 17">
              <a:extLst>
                <a:ext uri="{FF2B5EF4-FFF2-40B4-BE49-F238E27FC236}">
                  <a16:creationId xmlns:a16="http://schemas.microsoft.com/office/drawing/2014/main" id="{103C807C-BA17-4650-A1FB-A948732F4BF4}"/>
                </a:ext>
              </a:extLst>
            </p:cNvPr>
            <p:cNvSpPr/>
            <p:nvPr/>
          </p:nvSpPr>
          <p:spPr>
            <a:xfrm>
              <a:off x="0" y="2946926"/>
              <a:ext cx="3785616" cy="1402286"/>
            </a:xfrm>
            <a:prstGeom prst="roundRect">
              <a:avLst/>
            </a:prstGeom>
          </p:spPr>
          <p:style>
            <a:lnRef idx="0">
              <a:schemeClr val="lt1">
                <a:hueOff val="0"/>
                <a:satOff val="0"/>
                <a:lumOff val="0"/>
                <a:alphaOff val="0"/>
              </a:schemeClr>
            </a:lnRef>
            <a:fillRef idx="3">
              <a:schemeClr val="accent5">
                <a:hueOff val="1106248"/>
                <a:satOff val="12561"/>
                <a:lumOff val="11372"/>
                <a:alphaOff val="0"/>
              </a:schemeClr>
            </a:fillRef>
            <a:effectRef idx="3">
              <a:schemeClr val="accent5">
                <a:hueOff val="1106248"/>
                <a:satOff val="12561"/>
                <a:lumOff val="11372"/>
                <a:alphaOff val="0"/>
              </a:schemeClr>
            </a:effectRef>
            <a:fontRef idx="minor">
              <a:schemeClr val="lt1"/>
            </a:fontRef>
          </p:style>
        </p:sp>
        <p:sp>
          <p:nvSpPr>
            <p:cNvPr id="19" name="Rectangle: Rounded Corners 4">
              <a:extLst>
                <a:ext uri="{FF2B5EF4-FFF2-40B4-BE49-F238E27FC236}">
                  <a16:creationId xmlns:a16="http://schemas.microsoft.com/office/drawing/2014/main" id="{D7AFA81D-2F28-461D-8FCA-4E74DF3702F9}"/>
                </a:ext>
              </a:extLst>
            </p:cNvPr>
            <p:cNvSpPr txBox="1"/>
            <p:nvPr/>
          </p:nvSpPr>
          <p:spPr>
            <a:xfrm>
              <a:off x="68454" y="3015380"/>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a:t>The IASC Gender Policy and Accountability Framework</a:t>
              </a:r>
            </a:p>
          </p:txBody>
        </p:sp>
      </p:grpSp>
      <p:graphicFrame>
        <p:nvGraphicFramePr>
          <p:cNvPr id="22" name="Diagram 21">
            <a:extLst>
              <a:ext uri="{FF2B5EF4-FFF2-40B4-BE49-F238E27FC236}">
                <a16:creationId xmlns:a16="http://schemas.microsoft.com/office/drawing/2014/main" id="{99793750-099D-4401-87D1-F27A8ECB89CB}"/>
              </a:ext>
            </a:extLst>
          </p:cNvPr>
          <p:cNvGraphicFramePr/>
          <p:nvPr/>
        </p:nvGraphicFramePr>
        <p:xfrm>
          <a:off x="4770783" y="1044992"/>
          <a:ext cx="6236094" cy="433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47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B14B92-A651-4FAA-8AFF-0D48A5D48296}"/>
              </a:ext>
            </a:extLst>
          </p:cNvPr>
          <p:cNvSpPr>
            <a:spLocks noGrp="1"/>
          </p:cNvSpPr>
          <p:nvPr>
            <p:ph type="title"/>
          </p:nvPr>
        </p:nvSpPr>
        <p:spPr>
          <a:xfrm>
            <a:off x="2578495" y="419100"/>
            <a:ext cx="9410306" cy="596900"/>
          </a:xfrm>
        </p:spPr>
        <p:txBody>
          <a:bodyPr/>
          <a:lstStyle/>
          <a:p>
            <a:r>
              <a:rPr lang="en-US" sz="3200" dirty="0"/>
              <a:t>Reflection on Conclusions of The Corporate Evaluation</a:t>
            </a:r>
          </a:p>
        </p:txBody>
      </p:sp>
      <p:graphicFrame>
        <p:nvGraphicFramePr>
          <p:cNvPr id="31" name="Diagram 30">
            <a:extLst>
              <a:ext uri="{FF2B5EF4-FFF2-40B4-BE49-F238E27FC236}">
                <a16:creationId xmlns:a16="http://schemas.microsoft.com/office/drawing/2014/main" id="{FB69CDB7-95ED-44AD-8B57-007912BF173D}"/>
              </a:ext>
            </a:extLst>
          </p:cNvPr>
          <p:cNvGraphicFramePr/>
          <p:nvPr>
            <p:extLst>
              <p:ext uri="{D42A27DB-BD31-4B8C-83A1-F6EECF244321}">
                <p14:modId xmlns:p14="http://schemas.microsoft.com/office/powerpoint/2010/main" val="942199256"/>
              </p:ext>
            </p:extLst>
          </p:nvPr>
        </p:nvGraphicFramePr>
        <p:xfrm>
          <a:off x="3505200" y="1357604"/>
          <a:ext cx="6629400" cy="511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Oval 31">
            <a:extLst>
              <a:ext uri="{FF2B5EF4-FFF2-40B4-BE49-F238E27FC236}">
                <a16:creationId xmlns:a16="http://schemas.microsoft.com/office/drawing/2014/main" id="{F281F8A4-1CFF-46D2-96D9-D5E11FDB39E6}"/>
              </a:ext>
            </a:extLst>
          </p:cNvPr>
          <p:cNvSpPr/>
          <p:nvPr/>
        </p:nvSpPr>
        <p:spPr>
          <a:xfrm>
            <a:off x="1951697" y="1828800"/>
            <a:ext cx="1477303" cy="1295400"/>
          </a:xfrm>
          <a:prstGeom prst="ellipse">
            <a:avLst/>
          </a:prstGeom>
          <a:solidFill>
            <a:srgbClr val="00A249"/>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a:solidFill>
                  <a:schemeClr val="bg1"/>
                </a:solidFill>
              </a:rPr>
              <a:t>Strengths</a:t>
            </a:r>
          </a:p>
        </p:txBody>
      </p:sp>
      <p:sp>
        <p:nvSpPr>
          <p:cNvPr id="34" name="Oval 33">
            <a:extLst>
              <a:ext uri="{FF2B5EF4-FFF2-40B4-BE49-F238E27FC236}">
                <a16:creationId xmlns:a16="http://schemas.microsoft.com/office/drawing/2014/main" id="{E8F25D6C-DFF1-4F41-8FE6-FAF207610B33}"/>
              </a:ext>
            </a:extLst>
          </p:cNvPr>
          <p:cNvSpPr/>
          <p:nvPr/>
        </p:nvSpPr>
        <p:spPr>
          <a:xfrm>
            <a:off x="1902461" y="3269602"/>
            <a:ext cx="1477303" cy="1295400"/>
          </a:xfrm>
          <a:prstGeom prst="ellipse">
            <a:avLst/>
          </a:prstGeom>
          <a:solidFill>
            <a:srgbClr val="E77A03"/>
          </a:solidFill>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dirty="0">
                <a:solidFill>
                  <a:schemeClr val="bg1"/>
                </a:solidFill>
              </a:rPr>
              <a:t>Opportunities</a:t>
            </a:r>
          </a:p>
        </p:txBody>
      </p:sp>
      <p:sp>
        <p:nvSpPr>
          <p:cNvPr id="35" name="Oval 34">
            <a:extLst>
              <a:ext uri="{FF2B5EF4-FFF2-40B4-BE49-F238E27FC236}">
                <a16:creationId xmlns:a16="http://schemas.microsoft.com/office/drawing/2014/main" id="{7A357629-F07D-429A-8378-88C042787BE9}"/>
              </a:ext>
            </a:extLst>
          </p:cNvPr>
          <p:cNvSpPr/>
          <p:nvPr/>
        </p:nvSpPr>
        <p:spPr>
          <a:xfrm>
            <a:off x="1902460" y="4710404"/>
            <a:ext cx="1477303" cy="1295400"/>
          </a:xfrm>
          <a:prstGeom prst="ellipse">
            <a:avLst/>
          </a:prstGeom>
          <a:solidFill>
            <a:srgbClr val="7030A0"/>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dirty="0">
                <a:solidFill>
                  <a:schemeClr val="bg1"/>
                </a:solidFill>
              </a:rPr>
              <a:t>Weaknesses</a:t>
            </a:r>
          </a:p>
        </p:txBody>
      </p:sp>
    </p:spTree>
    <p:extLst>
      <p:ext uri="{BB962C8B-B14F-4D97-AF65-F5344CB8AC3E}">
        <p14:creationId xmlns:p14="http://schemas.microsoft.com/office/powerpoint/2010/main" val="363889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623EC-9701-482D-B16D-B0348F5D5EA4}"/>
              </a:ext>
            </a:extLst>
          </p:cNvPr>
          <p:cNvSpPr>
            <a:spLocks noGrp="1"/>
          </p:cNvSpPr>
          <p:nvPr>
            <p:ph type="body" sz="quarter" idx="14"/>
          </p:nvPr>
        </p:nvSpPr>
        <p:spPr>
          <a:xfrm>
            <a:off x="524934" y="1409700"/>
            <a:ext cx="6419276" cy="4394200"/>
          </a:xfrm>
        </p:spPr>
        <p:txBody>
          <a:bodyPr/>
          <a:lstStyle/>
          <a:p>
            <a:endParaRPr lang="en-US" dirty="0"/>
          </a:p>
        </p:txBody>
      </p:sp>
      <p:sp>
        <p:nvSpPr>
          <p:cNvPr id="3" name="Title 2">
            <a:extLst>
              <a:ext uri="{FF2B5EF4-FFF2-40B4-BE49-F238E27FC236}">
                <a16:creationId xmlns:a16="http://schemas.microsoft.com/office/drawing/2014/main" id="{6BB695C6-F556-40CF-8681-6FD4A33EDBA9}"/>
              </a:ext>
            </a:extLst>
          </p:cNvPr>
          <p:cNvSpPr>
            <a:spLocks noGrp="1"/>
          </p:cNvSpPr>
          <p:nvPr>
            <p:ph type="title"/>
          </p:nvPr>
        </p:nvSpPr>
        <p:spPr/>
        <p:txBody>
          <a:bodyPr/>
          <a:lstStyle/>
          <a:p>
            <a:r>
              <a:rPr lang="en-US" sz="2400" dirty="0"/>
              <a:t>UN Women’s Approach: Accountability and empowerment</a:t>
            </a:r>
          </a:p>
        </p:txBody>
      </p:sp>
      <p:sp>
        <p:nvSpPr>
          <p:cNvPr id="4" name="Rectangle: Rounded Corners 3">
            <a:extLst>
              <a:ext uri="{FF2B5EF4-FFF2-40B4-BE49-F238E27FC236}">
                <a16:creationId xmlns:a16="http://schemas.microsoft.com/office/drawing/2014/main" id="{B57425DA-4A22-407C-8976-ED2821996B44}"/>
              </a:ext>
            </a:extLst>
          </p:cNvPr>
          <p:cNvSpPr/>
          <p:nvPr/>
        </p:nvSpPr>
        <p:spPr>
          <a:xfrm>
            <a:off x="4550664" y="1206372"/>
            <a:ext cx="2311841" cy="1137015"/>
          </a:xfrm>
          <a:prstGeom prst="roundRect">
            <a:avLst>
              <a:gd name="adj" fmla="val 50000"/>
            </a:avLst>
          </a:prstGeom>
          <a:solidFill>
            <a:srgbClr val="366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65DDC22-3652-40C7-9164-19F4605920E2}"/>
              </a:ext>
            </a:extLst>
          </p:cNvPr>
          <p:cNvSpPr/>
          <p:nvPr/>
        </p:nvSpPr>
        <p:spPr>
          <a:xfrm>
            <a:off x="2364394" y="1176791"/>
            <a:ext cx="2186270" cy="1137015"/>
          </a:xfrm>
          <a:prstGeom prst="roundRect">
            <a:avLst>
              <a:gd name="adj" fmla="val 50000"/>
            </a:avLst>
          </a:prstGeom>
          <a:solidFill>
            <a:srgbClr val="366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8A90AA2-984E-4338-85F1-C2ABE7B081C9}"/>
              </a:ext>
            </a:extLst>
          </p:cNvPr>
          <p:cNvSpPr/>
          <p:nvPr/>
        </p:nvSpPr>
        <p:spPr>
          <a:xfrm>
            <a:off x="336107" y="1133469"/>
            <a:ext cx="2040324" cy="1137015"/>
          </a:xfrm>
          <a:prstGeom prst="roundRect">
            <a:avLst>
              <a:gd name="adj" fmla="val 50000"/>
            </a:avLst>
          </a:prstGeom>
          <a:solidFill>
            <a:srgbClr val="366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6B92A3-15DA-4A18-A38C-0303F40B2125}"/>
              </a:ext>
            </a:extLst>
          </p:cNvPr>
          <p:cNvSpPr txBox="1"/>
          <p:nvPr/>
        </p:nvSpPr>
        <p:spPr>
          <a:xfrm>
            <a:off x="462094" y="1475320"/>
            <a:ext cx="1766664" cy="400110"/>
          </a:xfrm>
          <a:prstGeom prst="rect">
            <a:avLst/>
          </a:prstGeom>
          <a:noFill/>
        </p:spPr>
        <p:txBody>
          <a:bodyPr wrap="square" rtlCol="0">
            <a:spAutoFit/>
          </a:bodyPr>
          <a:lstStyle/>
          <a:p>
            <a:r>
              <a:rPr lang="en-US" b="1" dirty="0">
                <a:solidFill>
                  <a:schemeClr val="bg1"/>
                </a:solidFill>
              </a:rPr>
              <a:t>NORMATIVE</a:t>
            </a:r>
          </a:p>
        </p:txBody>
      </p:sp>
      <p:sp>
        <p:nvSpPr>
          <p:cNvPr id="8" name="TextBox 7">
            <a:extLst>
              <a:ext uri="{FF2B5EF4-FFF2-40B4-BE49-F238E27FC236}">
                <a16:creationId xmlns:a16="http://schemas.microsoft.com/office/drawing/2014/main" id="{00BF84C4-B212-4719-9B97-D71C5FC615A5}"/>
              </a:ext>
            </a:extLst>
          </p:cNvPr>
          <p:cNvSpPr txBox="1"/>
          <p:nvPr/>
        </p:nvSpPr>
        <p:spPr>
          <a:xfrm>
            <a:off x="4856674" y="1448641"/>
            <a:ext cx="1721891" cy="646331"/>
          </a:xfrm>
          <a:prstGeom prst="rect">
            <a:avLst/>
          </a:prstGeom>
          <a:noFill/>
        </p:spPr>
        <p:txBody>
          <a:bodyPr wrap="square" rtlCol="0">
            <a:spAutoFit/>
          </a:bodyPr>
          <a:lstStyle/>
          <a:p>
            <a:pPr algn="ctr"/>
            <a:r>
              <a:rPr lang="en-US" b="1" dirty="0">
                <a:solidFill>
                  <a:schemeClr val="bg1"/>
                </a:solidFill>
              </a:rPr>
              <a:t>Catalytic OPERATIONS</a:t>
            </a:r>
          </a:p>
        </p:txBody>
      </p:sp>
      <p:sp>
        <p:nvSpPr>
          <p:cNvPr id="9" name="TextBox 8">
            <a:extLst>
              <a:ext uri="{FF2B5EF4-FFF2-40B4-BE49-F238E27FC236}">
                <a16:creationId xmlns:a16="http://schemas.microsoft.com/office/drawing/2014/main" id="{480FC29E-062B-4E0C-B5AE-00FB55D6A72C}"/>
              </a:ext>
            </a:extLst>
          </p:cNvPr>
          <p:cNvSpPr txBox="1"/>
          <p:nvPr/>
        </p:nvSpPr>
        <p:spPr>
          <a:xfrm>
            <a:off x="2613708" y="1551897"/>
            <a:ext cx="2161262" cy="400110"/>
          </a:xfrm>
          <a:prstGeom prst="rect">
            <a:avLst/>
          </a:prstGeom>
          <a:noFill/>
        </p:spPr>
        <p:txBody>
          <a:bodyPr wrap="square" rtlCol="0">
            <a:spAutoFit/>
          </a:bodyPr>
          <a:lstStyle/>
          <a:p>
            <a:r>
              <a:rPr lang="en-US" b="1" dirty="0">
                <a:solidFill>
                  <a:schemeClr val="bg1"/>
                </a:solidFill>
              </a:rPr>
              <a:t>COORDINATION</a:t>
            </a:r>
          </a:p>
        </p:txBody>
      </p:sp>
      <p:sp>
        <p:nvSpPr>
          <p:cNvPr id="10" name="Rectangle 9">
            <a:extLst>
              <a:ext uri="{FF2B5EF4-FFF2-40B4-BE49-F238E27FC236}">
                <a16:creationId xmlns:a16="http://schemas.microsoft.com/office/drawing/2014/main" id="{408E04BF-7FAF-4A14-9AD4-8934C2F4E623}"/>
              </a:ext>
            </a:extLst>
          </p:cNvPr>
          <p:cNvSpPr/>
          <p:nvPr/>
        </p:nvSpPr>
        <p:spPr>
          <a:xfrm>
            <a:off x="771253" y="2546715"/>
            <a:ext cx="1274786" cy="369332"/>
          </a:xfrm>
          <a:prstGeom prst="rect">
            <a:avLst/>
          </a:prstGeom>
        </p:spPr>
        <p:txBody>
          <a:bodyPr wrap="square">
            <a:spAutoFit/>
          </a:bodyPr>
          <a:lstStyle/>
          <a:p>
            <a:r>
              <a:rPr lang="en-US" spc="-150" dirty="0">
                <a:ea typeface="MS Gothic" panose="020B0609070205080204" pitchFamily="49" charset="-128"/>
              </a:rPr>
              <a:t>Evidence</a:t>
            </a:r>
          </a:p>
        </p:txBody>
      </p:sp>
      <p:grpSp>
        <p:nvGrpSpPr>
          <p:cNvPr id="11" name="Group 10">
            <a:extLst>
              <a:ext uri="{FF2B5EF4-FFF2-40B4-BE49-F238E27FC236}">
                <a16:creationId xmlns:a16="http://schemas.microsoft.com/office/drawing/2014/main" id="{ED638A2E-D1F3-4FB8-BB7C-7096DB795F0A}"/>
              </a:ext>
            </a:extLst>
          </p:cNvPr>
          <p:cNvGrpSpPr/>
          <p:nvPr/>
        </p:nvGrpSpPr>
        <p:grpSpPr>
          <a:xfrm>
            <a:off x="491700" y="2402951"/>
            <a:ext cx="6086865" cy="3613286"/>
            <a:chOff x="1001306" y="1416701"/>
            <a:chExt cx="7956131" cy="4722920"/>
          </a:xfrm>
        </p:grpSpPr>
        <p:grpSp>
          <p:nvGrpSpPr>
            <p:cNvPr id="12" name="Group 11">
              <a:extLst>
                <a:ext uri="{FF2B5EF4-FFF2-40B4-BE49-F238E27FC236}">
                  <a16:creationId xmlns:a16="http://schemas.microsoft.com/office/drawing/2014/main" id="{218CA881-8119-42E9-BF2A-E94CFCC44EA4}"/>
                </a:ext>
              </a:extLst>
            </p:cNvPr>
            <p:cNvGrpSpPr/>
            <p:nvPr/>
          </p:nvGrpSpPr>
          <p:grpSpPr>
            <a:xfrm rot="18450308">
              <a:off x="2469246" y="3810358"/>
              <a:ext cx="2328810" cy="1893761"/>
              <a:chOff x="4109210" y="1334957"/>
              <a:chExt cx="2328810" cy="1893761"/>
            </a:xfrm>
            <a:solidFill>
              <a:srgbClr val="7FA00E"/>
            </a:solidFill>
          </p:grpSpPr>
          <p:sp>
            <p:nvSpPr>
              <p:cNvPr id="47" name="Moon 46">
                <a:extLst>
                  <a:ext uri="{FF2B5EF4-FFF2-40B4-BE49-F238E27FC236}">
                    <a16:creationId xmlns:a16="http://schemas.microsoft.com/office/drawing/2014/main" id="{744A1956-1C6F-4BFF-9959-FECDE8085270}"/>
                  </a:ext>
                </a:extLst>
              </p:cNvPr>
              <p:cNvSpPr/>
              <p:nvPr/>
            </p:nvSpPr>
            <p:spPr>
              <a:xfrm rot="17948782">
                <a:off x="4692840" y="1483539"/>
                <a:ext cx="1161549" cy="2328810"/>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A00E"/>
                  </a:solidFill>
                </a:endParaRPr>
              </a:p>
            </p:txBody>
          </p:sp>
          <p:sp>
            <p:nvSpPr>
              <p:cNvPr id="48" name="Oval 47">
                <a:extLst>
                  <a:ext uri="{FF2B5EF4-FFF2-40B4-BE49-F238E27FC236}">
                    <a16:creationId xmlns:a16="http://schemas.microsoft.com/office/drawing/2014/main" id="{3FD8BDAF-AF93-4C01-B764-5BA17F704D58}"/>
                  </a:ext>
                </a:extLst>
              </p:cNvPr>
              <p:cNvSpPr/>
              <p:nvPr/>
            </p:nvSpPr>
            <p:spPr>
              <a:xfrm>
                <a:off x="4273483" y="1334957"/>
                <a:ext cx="1712259" cy="17122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A00E"/>
                  </a:solidFill>
                </a:endParaRPr>
              </a:p>
            </p:txBody>
          </p:sp>
          <p:sp>
            <p:nvSpPr>
              <p:cNvPr id="49" name="Oval 48">
                <a:extLst>
                  <a:ext uri="{FF2B5EF4-FFF2-40B4-BE49-F238E27FC236}">
                    <a16:creationId xmlns:a16="http://schemas.microsoft.com/office/drawing/2014/main" id="{6DDA5916-230C-43AC-89FF-3A1A1D41D1D0}"/>
                  </a:ext>
                </a:extLst>
              </p:cNvPr>
              <p:cNvSpPr/>
              <p:nvPr/>
            </p:nvSpPr>
            <p:spPr>
              <a:xfrm>
                <a:off x="4495801" y="1546411"/>
                <a:ext cx="1317812" cy="1317812"/>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A00E"/>
                  </a:solidFill>
                </a:endParaRPr>
              </a:p>
            </p:txBody>
          </p:sp>
        </p:grpSp>
        <p:grpSp>
          <p:nvGrpSpPr>
            <p:cNvPr id="13" name="Group 12">
              <a:extLst>
                <a:ext uri="{FF2B5EF4-FFF2-40B4-BE49-F238E27FC236}">
                  <a16:creationId xmlns:a16="http://schemas.microsoft.com/office/drawing/2014/main" id="{F130F52E-AA14-4E94-9C72-1D3052FAB17E}"/>
                </a:ext>
              </a:extLst>
            </p:cNvPr>
            <p:cNvGrpSpPr/>
            <p:nvPr/>
          </p:nvGrpSpPr>
          <p:grpSpPr>
            <a:xfrm rot="1161220">
              <a:off x="2595780" y="1717508"/>
              <a:ext cx="2328810" cy="1893761"/>
              <a:chOff x="4109210" y="1334957"/>
              <a:chExt cx="2328810" cy="1893761"/>
            </a:xfrm>
            <a:solidFill>
              <a:srgbClr val="00B1B0"/>
            </a:solidFill>
          </p:grpSpPr>
          <p:sp>
            <p:nvSpPr>
              <p:cNvPr id="44" name="Moon 43">
                <a:extLst>
                  <a:ext uri="{FF2B5EF4-FFF2-40B4-BE49-F238E27FC236}">
                    <a16:creationId xmlns:a16="http://schemas.microsoft.com/office/drawing/2014/main" id="{0D8D8C5A-B400-46E4-A4F0-739EDB5D3310}"/>
                  </a:ext>
                </a:extLst>
              </p:cNvPr>
              <p:cNvSpPr/>
              <p:nvPr/>
            </p:nvSpPr>
            <p:spPr>
              <a:xfrm rot="17948782">
                <a:off x="4692840" y="1483539"/>
                <a:ext cx="1161549" cy="2328810"/>
              </a:xfrm>
              <a:prstGeom prst="moon">
                <a:avLst>
                  <a:gd name="adj" fmla="val 87500"/>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DFA3600-EBBB-4E62-9A03-CF3942F0402F}"/>
                  </a:ext>
                </a:extLst>
              </p:cNvPr>
              <p:cNvSpPr/>
              <p:nvPr/>
            </p:nvSpPr>
            <p:spPr>
              <a:xfrm>
                <a:off x="4273483" y="1334957"/>
                <a:ext cx="1712259" cy="17122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8361D0B-527E-4043-BD4F-CDCB0FABE9D8}"/>
                  </a:ext>
                </a:extLst>
              </p:cNvPr>
              <p:cNvSpPr/>
              <p:nvPr/>
            </p:nvSpPr>
            <p:spPr>
              <a:xfrm>
                <a:off x="4495801" y="1546411"/>
                <a:ext cx="1317812" cy="1317812"/>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5F6FD411-8397-417E-91C1-7019852277D7}"/>
                </a:ext>
              </a:extLst>
            </p:cNvPr>
            <p:cNvGrpSpPr/>
            <p:nvPr/>
          </p:nvGrpSpPr>
          <p:grpSpPr>
            <a:xfrm rot="11555893">
              <a:off x="5036591" y="3824445"/>
              <a:ext cx="2328810" cy="1893761"/>
              <a:chOff x="4109210" y="1334957"/>
              <a:chExt cx="2328810" cy="1893761"/>
            </a:xfrm>
            <a:solidFill>
              <a:srgbClr val="00B1B0"/>
            </a:solidFill>
          </p:grpSpPr>
          <p:sp>
            <p:nvSpPr>
              <p:cNvPr id="41" name="Moon 40">
                <a:extLst>
                  <a:ext uri="{FF2B5EF4-FFF2-40B4-BE49-F238E27FC236}">
                    <a16:creationId xmlns:a16="http://schemas.microsoft.com/office/drawing/2014/main" id="{FDDC2B05-CF55-4125-B8EE-F2C8917A3135}"/>
                  </a:ext>
                </a:extLst>
              </p:cNvPr>
              <p:cNvSpPr/>
              <p:nvPr/>
            </p:nvSpPr>
            <p:spPr>
              <a:xfrm rot="17948782">
                <a:off x="4692840" y="1483539"/>
                <a:ext cx="1161549" cy="2328810"/>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FB16A78-6AEB-4B2A-BD29-34DDA4929545}"/>
                  </a:ext>
                </a:extLst>
              </p:cNvPr>
              <p:cNvSpPr/>
              <p:nvPr/>
            </p:nvSpPr>
            <p:spPr>
              <a:xfrm>
                <a:off x="4273483" y="1334957"/>
                <a:ext cx="1712259" cy="17122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A1CD646-18BD-49CA-A3D8-067E64FE1304}"/>
                  </a:ext>
                </a:extLst>
              </p:cNvPr>
              <p:cNvSpPr/>
              <p:nvPr/>
            </p:nvSpPr>
            <p:spPr>
              <a:xfrm>
                <a:off x="4495801" y="1546411"/>
                <a:ext cx="1317812" cy="1317812"/>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35FA2429-A524-4F46-B1CA-EEA985E569E9}"/>
                </a:ext>
              </a:extLst>
            </p:cNvPr>
            <p:cNvGrpSpPr/>
            <p:nvPr/>
          </p:nvGrpSpPr>
          <p:grpSpPr>
            <a:xfrm rot="6966424">
              <a:off x="4962684" y="1634225"/>
              <a:ext cx="2328810" cy="1893761"/>
              <a:chOff x="4109210" y="1334957"/>
              <a:chExt cx="2328810" cy="1893761"/>
            </a:xfrm>
            <a:solidFill>
              <a:srgbClr val="7FA00E"/>
            </a:solidFill>
          </p:grpSpPr>
          <p:sp>
            <p:nvSpPr>
              <p:cNvPr id="38" name="Moon 37">
                <a:extLst>
                  <a:ext uri="{FF2B5EF4-FFF2-40B4-BE49-F238E27FC236}">
                    <a16:creationId xmlns:a16="http://schemas.microsoft.com/office/drawing/2014/main" id="{410DE121-AD57-49B8-9206-D8E491693845}"/>
                  </a:ext>
                </a:extLst>
              </p:cNvPr>
              <p:cNvSpPr/>
              <p:nvPr/>
            </p:nvSpPr>
            <p:spPr>
              <a:xfrm rot="17948782">
                <a:off x="4692840" y="1483539"/>
                <a:ext cx="1161549" cy="2328810"/>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6C43107-D39C-407F-AE59-8839F6079F01}"/>
                  </a:ext>
                </a:extLst>
              </p:cNvPr>
              <p:cNvSpPr/>
              <p:nvPr/>
            </p:nvSpPr>
            <p:spPr>
              <a:xfrm>
                <a:off x="4273483" y="1334957"/>
                <a:ext cx="1712259" cy="17122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A770C1F-0685-4C43-A0F4-AA0835B30AF3}"/>
                  </a:ext>
                </a:extLst>
              </p:cNvPr>
              <p:cNvSpPr/>
              <p:nvPr/>
            </p:nvSpPr>
            <p:spPr>
              <a:xfrm>
                <a:off x="4495801" y="1546411"/>
                <a:ext cx="1317812" cy="1317812"/>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70644B5C-3A77-4803-8EC6-86296FFD520D}"/>
                </a:ext>
              </a:extLst>
            </p:cNvPr>
            <p:cNvSpPr/>
            <p:nvPr/>
          </p:nvSpPr>
          <p:spPr>
            <a:xfrm>
              <a:off x="4055404" y="2823217"/>
              <a:ext cx="1811275" cy="1811275"/>
            </a:xfrm>
            <a:prstGeom prst="ellipse">
              <a:avLst/>
            </a:prstGeom>
            <a:solidFill>
              <a:srgbClr val="36616A">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7D2981B-7325-41D5-A3A2-349572850509}"/>
                </a:ext>
              </a:extLst>
            </p:cNvPr>
            <p:cNvGrpSpPr/>
            <p:nvPr/>
          </p:nvGrpSpPr>
          <p:grpSpPr>
            <a:xfrm>
              <a:off x="5581700" y="1510686"/>
              <a:ext cx="1782125" cy="2396517"/>
              <a:chOff x="5581700" y="1510686"/>
              <a:chExt cx="1782125" cy="2396517"/>
            </a:xfrm>
          </p:grpSpPr>
          <p:sp>
            <p:nvSpPr>
              <p:cNvPr id="36" name="Arc 35">
                <a:extLst>
                  <a:ext uri="{FF2B5EF4-FFF2-40B4-BE49-F238E27FC236}">
                    <a16:creationId xmlns:a16="http://schemas.microsoft.com/office/drawing/2014/main" id="{B80F709B-B783-4F8C-9C90-8871FCF44070}"/>
                  </a:ext>
                </a:extLst>
              </p:cNvPr>
              <p:cNvSpPr/>
              <p:nvPr/>
            </p:nvSpPr>
            <p:spPr>
              <a:xfrm>
                <a:off x="5581700" y="1510686"/>
                <a:ext cx="1782125" cy="2396517"/>
              </a:xfrm>
              <a:prstGeom prst="arc">
                <a:avLst/>
              </a:prstGeom>
              <a:ln>
                <a:solidFill>
                  <a:srgbClr val="7FA0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BC7A8671-A0EF-4F24-97B7-DE07D187B92D}"/>
                  </a:ext>
                </a:extLst>
              </p:cNvPr>
              <p:cNvSpPr/>
              <p:nvPr/>
            </p:nvSpPr>
            <p:spPr>
              <a:xfrm rot="3417591">
                <a:off x="7117730" y="1808972"/>
                <a:ext cx="253018" cy="219732"/>
              </a:xfrm>
              <a:prstGeom prst="triangle">
                <a:avLst/>
              </a:prstGeom>
              <a:solidFill>
                <a:srgbClr val="7FA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D615FE3-EAA6-447F-AF98-F7F6BE28956A}"/>
                </a:ext>
              </a:extLst>
            </p:cNvPr>
            <p:cNvGrpSpPr/>
            <p:nvPr/>
          </p:nvGrpSpPr>
          <p:grpSpPr>
            <a:xfrm rot="4377907">
              <a:off x="5357066" y="3868127"/>
              <a:ext cx="1782125" cy="2396517"/>
              <a:chOff x="5581700" y="1510686"/>
              <a:chExt cx="1782125" cy="2396517"/>
            </a:xfrm>
          </p:grpSpPr>
          <p:sp>
            <p:nvSpPr>
              <p:cNvPr id="34" name="Arc 33">
                <a:extLst>
                  <a:ext uri="{FF2B5EF4-FFF2-40B4-BE49-F238E27FC236}">
                    <a16:creationId xmlns:a16="http://schemas.microsoft.com/office/drawing/2014/main" id="{A6E79B68-0EB5-40D8-8B7F-545E9A1382B2}"/>
                  </a:ext>
                </a:extLst>
              </p:cNvPr>
              <p:cNvSpPr/>
              <p:nvPr/>
            </p:nvSpPr>
            <p:spPr>
              <a:xfrm>
                <a:off x="5581700" y="1510686"/>
                <a:ext cx="1782125" cy="23965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767A3416-38DE-4A6A-B70B-540A4D1E67C3}"/>
                  </a:ext>
                </a:extLst>
              </p:cNvPr>
              <p:cNvSpPr/>
              <p:nvPr/>
            </p:nvSpPr>
            <p:spPr>
              <a:xfrm rot="3417591">
                <a:off x="7117730" y="1808972"/>
                <a:ext cx="253018" cy="219732"/>
              </a:xfrm>
              <a:prstGeom prst="triangle">
                <a:avLst/>
              </a:prstGeom>
              <a:solidFill>
                <a:srgbClr val="00B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454F8040-14FA-4252-A8D0-6B6B6550012C}"/>
                </a:ext>
              </a:extLst>
            </p:cNvPr>
            <p:cNvGrpSpPr/>
            <p:nvPr/>
          </p:nvGrpSpPr>
          <p:grpSpPr>
            <a:xfrm rot="9994915">
              <a:off x="2355838" y="3494587"/>
              <a:ext cx="1782125" cy="2396517"/>
              <a:chOff x="5581700" y="1510686"/>
              <a:chExt cx="1782125" cy="2396517"/>
            </a:xfrm>
          </p:grpSpPr>
          <p:sp>
            <p:nvSpPr>
              <p:cNvPr id="32" name="Arc 31">
                <a:extLst>
                  <a:ext uri="{FF2B5EF4-FFF2-40B4-BE49-F238E27FC236}">
                    <a16:creationId xmlns:a16="http://schemas.microsoft.com/office/drawing/2014/main" id="{CB82B2A0-32B3-45D4-AE53-7512FAE0C906}"/>
                  </a:ext>
                </a:extLst>
              </p:cNvPr>
              <p:cNvSpPr/>
              <p:nvPr/>
            </p:nvSpPr>
            <p:spPr>
              <a:xfrm>
                <a:off x="5581700" y="1510686"/>
                <a:ext cx="1782125" cy="2396517"/>
              </a:xfrm>
              <a:prstGeom prst="arc">
                <a:avLst/>
              </a:prstGeom>
              <a:ln>
                <a:solidFill>
                  <a:srgbClr val="7FA0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9696E666-4914-44B4-BD54-C0122532E625}"/>
                  </a:ext>
                </a:extLst>
              </p:cNvPr>
              <p:cNvSpPr/>
              <p:nvPr/>
            </p:nvSpPr>
            <p:spPr>
              <a:xfrm rot="3417591">
                <a:off x="7117730" y="1808972"/>
                <a:ext cx="253018" cy="219732"/>
              </a:xfrm>
              <a:prstGeom prst="triangle">
                <a:avLst/>
              </a:prstGeom>
              <a:solidFill>
                <a:srgbClr val="7FA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6B2FC89-63D7-4DC8-B103-0C8CF2676F9B}"/>
                </a:ext>
              </a:extLst>
            </p:cNvPr>
            <p:cNvGrpSpPr/>
            <p:nvPr/>
          </p:nvGrpSpPr>
          <p:grpSpPr>
            <a:xfrm rot="14823469">
              <a:off x="2893377" y="1172993"/>
              <a:ext cx="1782125" cy="2396517"/>
              <a:chOff x="5581700" y="1510686"/>
              <a:chExt cx="1782125" cy="2396517"/>
            </a:xfrm>
          </p:grpSpPr>
          <p:sp>
            <p:nvSpPr>
              <p:cNvPr id="30" name="Arc 29">
                <a:extLst>
                  <a:ext uri="{FF2B5EF4-FFF2-40B4-BE49-F238E27FC236}">
                    <a16:creationId xmlns:a16="http://schemas.microsoft.com/office/drawing/2014/main" id="{B36EC531-CD22-4963-B9BF-7B13BB34757A}"/>
                  </a:ext>
                </a:extLst>
              </p:cNvPr>
              <p:cNvSpPr/>
              <p:nvPr/>
            </p:nvSpPr>
            <p:spPr>
              <a:xfrm>
                <a:off x="5581700" y="1510686"/>
                <a:ext cx="1782125" cy="23965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335E54B-4F72-4F39-9FB1-5AFE92D1C095}"/>
                  </a:ext>
                </a:extLst>
              </p:cNvPr>
              <p:cNvSpPr/>
              <p:nvPr/>
            </p:nvSpPr>
            <p:spPr>
              <a:xfrm rot="3417591">
                <a:off x="7117730" y="1808972"/>
                <a:ext cx="253018" cy="219732"/>
              </a:xfrm>
              <a:prstGeom prst="triangle">
                <a:avLst/>
              </a:prstGeom>
              <a:solidFill>
                <a:srgbClr val="00B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EEE23F0B-4E2B-44EC-9C28-0AD21EDD1125}"/>
                </a:ext>
              </a:extLst>
            </p:cNvPr>
            <p:cNvPicPr>
              <a:picLocks noChangeAspect="1"/>
            </p:cNvPicPr>
            <p:nvPr/>
          </p:nvPicPr>
          <p:blipFill>
            <a:blip r:embed="rId2"/>
            <a:stretch>
              <a:fillRect/>
            </a:stretch>
          </p:blipFill>
          <p:spPr>
            <a:xfrm>
              <a:off x="3084371" y="4471395"/>
              <a:ext cx="752476" cy="742949"/>
            </a:xfrm>
            <a:prstGeom prst="rect">
              <a:avLst/>
            </a:prstGeom>
          </p:spPr>
        </p:pic>
        <p:pic>
          <p:nvPicPr>
            <p:cNvPr id="22" name="Picture 21">
              <a:extLst>
                <a:ext uri="{FF2B5EF4-FFF2-40B4-BE49-F238E27FC236}">
                  <a16:creationId xmlns:a16="http://schemas.microsoft.com/office/drawing/2014/main" id="{73B7BECB-995D-4551-AD06-588D9D5DD9FA}"/>
                </a:ext>
              </a:extLst>
            </p:cNvPr>
            <p:cNvPicPr>
              <a:picLocks noChangeAspect="1"/>
            </p:cNvPicPr>
            <p:nvPr/>
          </p:nvPicPr>
          <p:blipFill>
            <a:blip r:embed="rId3"/>
            <a:stretch>
              <a:fillRect/>
            </a:stretch>
          </p:blipFill>
          <p:spPr>
            <a:xfrm>
              <a:off x="5878221" y="2120926"/>
              <a:ext cx="742949" cy="704850"/>
            </a:xfrm>
            <a:prstGeom prst="rect">
              <a:avLst/>
            </a:prstGeom>
          </p:spPr>
        </p:pic>
        <p:pic>
          <p:nvPicPr>
            <p:cNvPr id="23" name="Picture 22">
              <a:extLst>
                <a:ext uri="{FF2B5EF4-FFF2-40B4-BE49-F238E27FC236}">
                  <a16:creationId xmlns:a16="http://schemas.microsoft.com/office/drawing/2014/main" id="{BDB4BF1D-DC2C-4FC9-96D0-4343E75C686B}"/>
                </a:ext>
              </a:extLst>
            </p:cNvPr>
            <p:cNvPicPr>
              <a:picLocks noChangeAspect="1"/>
            </p:cNvPicPr>
            <p:nvPr/>
          </p:nvPicPr>
          <p:blipFill>
            <a:blip r:embed="rId4"/>
            <a:stretch>
              <a:fillRect/>
            </a:stretch>
          </p:blipFill>
          <p:spPr>
            <a:xfrm>
              <a:off x="3228092" y="2094430"/>
              <a:ext cx="876300" cy="809625"/>
            </a:xfrm>
            <a:prstGeom prst="rect">
              <a:avLst/>
            </a:prstGeom>
          </p:spPr>
        </p:pic>
        <p:pic>
          <p:nvPicPr>
            <p:cNvPr id="24" name="Picture 23">
              <a:extLst>
                <a:ext uri="{FF2B5EF4-FFF2-40B4-BE49-F238E27FC236}">
                  <a16:creationId xmlns:a16="http://schemas.microsoft.com/office/drawing/2014/main" id="{DDC10285-F366-4DB4-8DC3-A59FE8DF196A}"/>
                </a:ext>
              </a:extLst>
            </p:cNvPr>
            <p:cNvPicPr>
              <a:picLocks noChangeAspect="1"/>
            </p:cNvPicPr>
            <p:nvPr/>
          </p:nvPicPr>
          <p:blipFill>
            <a:blip r:embed="rId5"/>
            <a:stretch>
              <a:fillRect/>
            </a:stretch>
          </p:blipFill>
          <p:spPr>
            <a:xfrm>
              <a:off x="5866679" y="4459965"/>
              <a:ext cx="907555" cy="854169"/>
            </a:xfrm>
            <a:prstGeom prst="rect">
              <a:avLst/>
            </a:prstGeom>
            <a:ln>
              <a:solidFill>
                <a:srgbClr val="FAFAFA"/>
              </a:solidFill>
            </a:ln>
          </p:spPr>
        </p:pic>
        <p:sp>
          <p:nvSpPr>
            <p:cNvPr id="25" name="TextBox 24">
              <a:extLst>
                <a:ext uri="{FF2B5EF4-FFF2-40B4-BE49-F238E27FC236}">
                  <a16:creationId xmlns:a16="http://schemas.microsoft.com/office/drawing/2014/main" id="{A17FD51A-354E-461D-98F6-E1C566BA541A}"/>
                </a:ext>
              </a:extLst>
            </p:cNvPr>
            <p:cNvSpPr txBox="1"/>
            <p:nvPr/>
          </p:nvSpPr>
          <p:spPr>
            <a:xfrm>
              <a:off x="1283251" y="5214344"/>
              <a:ext cx="1357592" cy="925277"/>
            </a:xfrm>
            <a:prstGeom prst="rect">
              <a:avLst/>
            </a:prstGeom>
            <a:noFill/>
          </p:spPr>
          <p:txBody>
            <a:bodyPr wrap="square" rtlCol="0">
              <a:spAutoFit/>
            </a:bodyPr>
            <a:lstStyle/>
            <a:p>
              <a:r>
                <a:rPr lang="en-US" spc="-150" dirty="0">
                  <a:latin typeface="+mj-lt"/>
                  <a:ea typeface="MS Gothic" panose="020B0609070205080204" pitchFamily="49" charset="-128"/>
                </a:rPr>
                <a:t>Targeted Action</a:t>
              </a:r>
            </a:p>
          </p:txBody>
        </p:sp>
        <p:sp>
          <p:nvSpPr>
            <p:cNvPr id="26" name="TextBox 25">
              <a:extLst>
                <a:ext uri="{FF2B5EF4-FFF2-40B4-BE49-F238E27FC236}">
                  <a16:creationId xmlns:a16="http://schemas.microsoft.com/office/drawing/2014/main" id="{F6756D08-0148-48AC-816D-3F190AC2B607}"/>
                </a:ext>
              </a:extLst>
            </p:cNvPr>
            <p:cNvSpPr txBox="1"/>
            <p:nvPr/>
          </p:nvSpPr>
          <p:spPr>
            <a:xfrm>
              <a:off x="6899450" y="5606165"/>
              <a:ext cx="1821967" cy="478467"/>
            </a:xfrm>
            <a:prstGeom prst="rect">
              <a:avLst/>
            </a:prstGeom>
            <a:noFill/>
          </p:spPr>
          <p:txBody>
            <a:bodyPr wrap="square" rtlCol="0">
              <a:spAutoFit/>
            </a:bodyPr>
            <a:lstStyle/>
            <a:p>
              <a:r>
                <a:rPr lang="en-US" spc="-150" dirty="0">
                  <a:latin typeface="+mj-lt"/>
                  <a:ea typeface="MS Gothic" panose="020B0609070205080204" pitchFamily="49" charset="-128"/>
                </a:rPr>
                <a:t>Advocacy</a:t>
              </a:r>
            </a:p>
          </p:txBody>
        </p:sp>
        <p:sp>
          <p:nvSpPr>
            <p:cNvPr id="27" name="TextBox 26">
              <a:extLst>
                <a:ext uri="{FF2B5EF4-FFF2-40B4-BE49-F238E27FC236}">
                  <a16:creationId xmlns:a16="http://schemas.microsoft.com/office/drawing/2014/main" id="{9868BED1-E23C-4E76-8D42-1B555CF8B053}"/>
                </a:ext>
              </a:extLst>
            </p:cNvPr>
            <p:cNvSpPr txBox="1"/>
            <p:nvPr/>
          </p:nvSpPr>
          <p:spPr>
            <a:xfrm>
              <a:off x="1001306" y="5405021"/>
              <a:ext cx="1406389" cy="482753"/>
            </a:xfrm>
            <a:prstGeom prst="rect">
              <a:avLst/>
            </a:prstGeom>
            <a:noFill/>
          </p:spPr>
          <p:txBody>
            <a:bodyPr wrap="square" rtlCol="0">
              <a:spAutoFit/>
            </a:bodyPr>
            <a:lstStyle/>
            <a:p>
              <a:endParaRPr lang="en-US" spc="-150" dirty="0">
                <a:latin typeface="+mj-lt"/>
                <a:ea typeface="MS Gothic" panose="020B0609070205080204" pitchFamily="49" charset="-128"/>
              </a:endParaRPr>
            </a:p>
          </p:txBody>
        </p:sp>
        <p:sp>
          <p:nvSpPr>
            <p:cNvPr id="28" name="TextBox 27">
              <a:extLst>
                <a:ext uri="{FF2B5EF4-FFF2-40B4-BE49-F238E27FC236}">
                  <a16:creationId xmlns:a16="http://schemas.microsoft.com/office/drawing/2014/main" id="{A76426AA-3AB8-4874-B301-8B88CB6FD107}"/>
                </a:ext>
              </a:extLst>
            </p:cNvPr>
            <p:cNvSpPr txBox="1"/>
            <p:nvPr/>
          </p:nvSpPr>
          <p:spPr>
            <a:xfrm>
              <a:off x="7344343" y="1707293"/>
              <a:ext cx="1613094" cy="522983"/>
            </a:xfrm>
            <a:prstGeom prst="rect">
              <a:avLst/>
            </a:prstGeom>
            <a:noFill/>
          </p:spPr>
          <p:txBody>
            <a:bodyPr wrap="square" rtlCol="0">
              <a:spAutoFit/>
            </a:bodyPr>
            <a:lstStyle/>
            <a:p>
              <a:r>
                <a:rPr lang="en-US" spc="-150" dirty="0">
                  <a:latin typeface="+mj-lt"/>
                  <a:ea typeface="MS Gothic" panose="020B0609070205080204" pitchFamily="49" charset="-128"/>
                </a:rPr>
                <a:t>Localization</a:t>
              </a:r>
            </a:p>
          </p:txBody>
        </p:sp>
        <p:sp>
          <p:nvSpPr>
            <p:cNvPr id="29" name="TextBox 28">
              <a:extLst>
                <a:ext uri="{FF2B5EF4-FFF2-40B4-BE49-F238E27FC236}">
                  <a16:creationId xmlns:a16="http://schemas.microsoft.com/office/drawing/2014/main" id="{7D51C1DA-E5C6-4F37-931F-5EC302A76F5B}"/>
                </a:ext>
              </a:extLst>
            </p:cNvPr>
            <p:cNvSpPr txBox="1"/>
            <p:nvPr/>
          </p:nvSpPr>
          <p:spPr>
            <a:xfrm>
              <a:off x="4522197" y="3316620"/>
              <a:ext cx="1406388" cy="369332"/>
            </a:xfrm>
            <a:prstGeom prst="rect">
              <a:avLst/>
            </a:prstGeom>
            <a:noFill/>
          </p:spPr>
          <p:txBody>
            <a:bodyPr wrap="square" rtlCol="0">
              <a:spAutoFit/>
            </a:bodyPr>
            <a:lstStyle/>
            <a:p>
              <a:r>
                <a:rPr lang="en-US" b="1" dirty="0">
                  <a:latin typeface="+mj-lt"/>
                  <a:ea typeface="MS Gothic" panose="020B0609070205080204" pitchFamily="49" charset="-128"/>
                </a:rPr>
                <a:t>Core Actions</a:t>
              </a:r>
            </a:p>
          </p:txBody>
        </p:sp>
      </p:grpSp>
      <p:sp>
        <p:nvSpPr>
          <p:cNvPr id="50" name="Content Placeholder 2">
            <a:extLst>
              <a:ext uri="{FF2B5EF4-FFF2-40B4-BE49-F238E27FC236}">
                <a16:creationId xmlns:a16="http://schemas.microsoft.com/office/drawing/2014/main" id="{30810F02-0E62-4C52-82B7-28578A59BC3E}"/>
              </a:ext>
            </a:extLst>
          </p:cNvPr>
          <p:cNvSpPr txBox="1">
            <a:spLocks/>
          </p:cNvSpPr>
          <p:nvPr/>
        </p:nvSpPr>
        <p:spPr>
          <a:xfrm>
            <a:off x="6962228" y="1118048"/>
            <a:ext cx="5126806" cy="5691819"/>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a:t>Coordination</a:t>
            </a:r>
          </a:p>
          <a:p>
            <a:pPr marL="0" indent="0">
              <a:buNone/>
            </a:pPr>
            <a:r>
              <a:rPr lang="en-US" sz="2900" b="1" dirty="0">
                <a:solidFill>
                  <a:srgbClr val="FF0000"/>
                </a:solidFill>
              </a:rPr>
              <a:t>Co-chair of the IASC’s Gender Reference Group </a:t>
            </a:r>
            <a:r>
              <a:rPr lang="en-US" sz="2900" dirty="0"/>
              <a:t>–UN Women has led on key deliverables in partnership with </a:t>
            </a:r>
            <a:r>
              <a:rPr lang="en-US" sz="2900" b="1" dirty="0">
                <a:solidFill>
                  <a:srgbClr val="0070C0"/>
                </a:solidFill>
              </a:rPr>
              <a:t>OCHA, UNHCR, OXFAM</a:t>
            </a:r>
            <a:r>
              <a:rPr lang="en-US" sz="2900" dirty="0"/>
              <a:t>:</a:t>
            </a:r>
          </a:p>
          <a:p>
            <a:pPr marL="395288" lvl="1" indent="-342900"/>
            <a:r>
              <a:rPr lang="en-US" sz="2500" b="1" dirty="0"/>
              <a:t>Review </a:t>
            </a:r>
            <a:r>
              <a:rPr lang="en-US" sz="2500" dirty="0"/>
              <a:t>update of the </a:t>
            </a:r>
            <a:r>
              <a:rPr lang="en-US" sz="2500" b="1" dirty="0"/>
              <a:t>IASC’s Gender Policy </a:t>
            </a:r>
            <a:r>
              <a:rPr lang="en-US" sz="2500" dirty="0"/>
              <a:t>and the Accountability Framework</a:t>
            </a:r>
          </a:p>
          <a:p>
            <a:pPr marL="395288" lvl="1" indent="-342900"/>
            <a:r>
              <a:rPr lang="en-US" sz="2500" dirty="0"/>
              <a:t>Hosts the </a:t>
            </a:r>
            <a:r>
              <a:rPr lang="en-US" sz="2500" b="1" dirty="0"/>
              <a:t>Gender Desk </a:t>
            </a:r>
            <a:r>
              <a:rPr lang="en-US" sz="2500" dirty="0"/>
              <a:t>which carries out the monitoring function of the policy’s Accountability Framework </a:t>
            </a:r>
          </a:p>
          <a:p>
            <a:pPr marL="395288" lvl="1" indent="-342900"/>
            <a:r>
              <a:rPr lang="en-US" sz="2500" b="1" dirty="0"/>
              <a:t>Gender Alerts </a:t>
            </a:r>
            <a:r>
              <a:rPr lang="en-US" sz="2500" dirty="0"/>
              <a:t>for major humanitarian crises: </a:t>
            </a:r>
            <a:r>
              <a:rPr lang="en-US" sz="2500" b="1" i="1" dirty="0"/>
              <a:t> </a:t>
            </a:r>
            <a:r>
              <a:rPr lang="en-US" sz="2500" dirty="0"/>
              <a:t>Ebola, South Sudan, Yemen, CAR, Iraq, Nepal, Haiti, Hurricane Irma.</a:t>
            </a:r>
          </a:p>
          <a:p>
            <a:pPr marL="395288" lvl="1" indent="-342900"/>
            <a:r>
              <a:rPr lang="en-US" sz="2500" b="1" dirty="0"/>
              <a:t>IASC Gender Handbook </a:t>
            </a:r>
            <a:r>
              <a:rPr lang="en-US" sz="2500" dirty="0"/>
              <a:t>and training of individuals from 42 different agencies.</a:t>
            </a:r>
          </a:p>
          <a:p>
            <a:pPr marL="52388" lvl="1" indent="0">
              <a:buNone/>
            </a:pPr>
            <a:r>
              <a:rPr lang="en-US" sz="2900" b="1" dirty="0">
                <a:solidFill>
                  <a:srgbClr val="FF0000"/>
                </a:solidFill>
              </a:rPr>
              <a:t>Engaged in UNHCT </a:t>
            </a:r>
            <a:r>
              <a:rPr lang="en-US" sz="2900" dirty="0"/>
              <a:t>and clusters in </a:t>
            </a:r>
            <a:r>
              <a:rPr lang="en-US" sz="2900" dirty="0">
                <a:solidFill>
                  <a:srgbClr val="FF0000"/>
                </a:solidFill>
              </a:rPr>
              <a:t>20</a:t>
            </a:r>
            <a:r>
              <a:rPr lang="en-US" sz="2900" dirty="0"/>
              <a:t> countries</a:t>
            </a:r>
          </a:p>
          <a:p>
            <a:pPr marL="52388" lvl="1" indent="0">
              <a:buNone/>
            </a:pPr>
            <a:r>
              <a:rPr lang="en-US" sz="2900" b="1" dirty="0">
                <a:solidFill>
                  <a:srgbClr val="FF0000"/>
                </a:solidFill>
              </a:rPr>
              <a:t>Leads the Grand Bargain’s Friends of Gender Group </a:t>
            </a:r>
            <a:r>
              <a:rPr lang="en-US" sz="2500" dirty="0"/>
              <a:t>and active in </a:t>
            </a:r>
            <a:r>
              <a:rPr lang="en-US" sz="2500" dirty="0">
                <a:solidFill>
                  <a:srgbClr val="FF0000"/>
                </a:solidFill>
              </a:rPr>
              <a:t>4 </a:t>
            </a:r>
            <a:r>
              <a:rPr lang="en-US" sz="2500" dirty="0"/>
              <a:t>workstreams.</a:t>
            </a:r>
          </a:p>
          <a:p>
            <a:pPr marL="52388" lvl="1" indent="0">
              <a:buNone/>
            </a:pPr>
            <a:endParaRPr lang="en-US" sz="2500" dirty="0"/>
          </a:p>
          <a:p>
            <a:pPr marL="52388" lvl="1" indent="0">
              <a:buNone/>
            </a:pPr>
            <a:r>
              <a:rPr lang="en-US" sz="2900" b="1" dirty="0"/>
              <a:t>Normative</a:t>
            </a:r>
            <a:r>
              <a:rPr lang="en-US" sz="2500" dirty="0"/>
              <a:t>:</a:t>
            </a:r>
          </a:p>
          <a:p>
            <a:pPr marL="0" indent="0">
              <a:buNone/>
            </a:pPr>
            <a:r>
              <a:rPr lang="en-US" sz="2900" b="1" i="1" dirty="0">
                <a:solidFill>
                  <a:srgbClr val="FF0000"/>
                </a:solidFill>
              </a:rPr>
              <a:t>Global Compact on Refugees </a:t>
            </a:r>
            <a:r>
              <a:rPr lang="en-US" sz="2500" b="1" i="1" dirty="0"/>
              <a:t>in partnership with UNHCR –  </a:t>
            </a:r>
          </a:p>
          <a:p>
            <a:r>
              <a:rPr lang="en-US" sz="2500" b="1" i="1" dirty="0"/>
              <a:t>global and regional </a:t>
            </a:r>
            <a:r>
              <a:rPr lang="en-US" sz="2500" i="1" dirty="0"/>
              <a:t>consultations with women organizations and member states.</a:t>
            </a:r>
            <a:r>
              <a:rPr lang="en-US" sz="2500" b="1" i="1" dirty="0"/>
              <a:t> </a:t>
            </a:r>
          </a:p>
          <a:p>
            <a:r>
              <a:rPr lang="en-US" sz="2500" b="1" i="1" dirty="0"/>
              <a:t>Mainstreaming </a:t>
            </a:r>
            <a:r>
              <a:rPr lang="en-US" sz="2500" dirty="0"/>
              <a:t>GEEWG across all themes. Position papers and aide-memoire developed for member states  for consultations for development of GCR.  Engagement with the Global Refugee Forum.</a:t>
            </a:r>
          </a:p>
          <a:p>
            <a:pPr marL="0" indent="0">
              <a:buNone/>
            </a:pPr>
            <a:r>
              <a:rPr lang="en-US" sz="2500" b="1" i="1" dirty="0">
                <a:solidFill>
                  <a:srgbClr val="FF0000"/>
                </a:solidFill>
              </a:rPr>
              <a:t>WHS/Agenda for Humanity</a:t>
            </a:r>
            <a:r>
              <a:rPr lang="en-US" sz="2500" b="1" i="1" dirty="0"/>
              <a:t>– </a:t>
            </a:r>
            <a:r>
              <a:rPr lang="en-US" sz="2400" dirty="0"/>
              <a:t>UN Women convener and catalyst resulting  in 446 commitments and continued monitoring.</a:t>
            </a:r>
          </a:p>
          <a:p>
            <a:pPr marL="0" indent="0">
              <a:buNone/>
            </a:pPr>
            <a:r>
              <a:rPr lang="en-US" sz="2900" b="1" dirty="0">
                <a:solidFill>
                  <a:srgbClr val="FF0000"/>
                </a:solidFill>
              </a:rPr>
              <a:t>UN Common guidance on resilience- </a:t>
            </a:r>
            <a:r>
              <a:rPr lang="en-US" sz="2500" dirty="0"/>
              <a:t>Core drafting team </a:t>
            </a:r>
          </a:p>
          <a:p>
            <a:pPr marL="52388" lvl="1" indent="0">
              <a:buFont typeface="Arial" panose="020B0604020202020204" pitchFamily="34" charset="0"/>
              <a:buNone/>
            </a:pPr>
            <a:endParaRPr lang="en-US" dirty="0"/>
          </a:p>
          <a:p>
            <a:pPr marL="800100" lvl="1" indent="-342900"/>
            <a:endParaRPr lang="en-US" dirty="0"/>
          </a:p>
        </p:txBody>
      </p:sp>
    </p:spTree>
    <p:extLst>
      <p:ext uri="{BB962C8B-B14F-4D97-AF65-F5344CB8AC3E}">
        <p14:creationId xmlns:p14="http://schemas.microsoft.com/office/powerpoint/2010/main" val="164065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18AA-EBE7-438A-9412-0BE9833A9AE5}"/>
              </a:ext>
            </a:extLst>
          </p:cNvPr>
          <p:cNvSpPr>
            <a:spLocks noGrp="1"/>
          </p:cNvSpPr>
          <p:nvPr>
            <p:ph type="title"/>
          </p:nvPr>
        </p:nvSpPr>
        <p:spPr>
          <a:xfrm>
            <a:off x="394815" y="224697"/>
            <a:ext cx="10958986" cy="1325563"/>
          </a:xfrm>
          <a:solidFill>
            <a:schemeClr val="tx2">
              <a:lumMod val="20000"/>
              <a:lumOff val="80000"/>
            </a:schemeClr>
          </a:solidFill>
        </p:spPr>
        <p:txBody>
          <a:bodyPr>
            <a:noAutofit/>
          </a:bodyPr>
          <a:lstStyle/>
          <a:p>
            <a:r>
              <a:rPr lang="en-US" sz="2800" b="1" dirty="0">
                <a:ln>
                  <a:solidFill>
                    <a:schemeClr val="bg1"/>
                  </a:solidFill>
                </a:ln>
                <a:latin typeface="+mn-lt"/>
              </a:rPr>
              <a:t>Catalytic programming </a:t>
            </a:r>
            <a:br>
              <a:rPr lang="en-US" sz="2400" b="1" dirty="0">
                <a:ln>
                  <a:solidFill>
                    <a:schemeClr val="bg1"/>
                  </a:solidFill>
                </a:ln>
              </a:rPr>
            </a:br>
            <a:r>
              <a:rPr lang="en-US" sz="1800" dirty="0">
                <a:latin typeface="+mn-lt"/>
              </a:rPr>
              <a:t>Delivered in partnership with </a:t>
            </a:r>
            <a:r>
              <a:rPr lang="en-US" sz="1800" dirty="0">
                <a:solidFill>
                  <a:srgbClr val="FF0000"/>
                </a:solidFill>
                <a:latin typeface="+mn-lt"/>
              </a:rPr>
              <a:t>14</a:t>
            </a:r>
            <a:r>
              <a:rPr lang="en-US" sz="1800" dirty="0">
                <a:latin typeface="+mn-lt"/>
              </a:rPr>
              <a:t> UN agencies, including UNFPA, OCHA, UNDP, UNICEF, UNHCR, WFP and UNDRR, </a:t>
            </a:r>
            <a:r>
              <a:rPr lang="en-US" sz="1800" dirty="0">
                <a:solidFill>
                  <a:srgbClr val="FF0000"/>
                </a:solidFill>
                <a:latin typeface="+mn-lt"/>
              </a:rPr>
              <a:t>9</a:t>
            </a:r>
            <a:r>
              <a:rPr lang="en-US" sz="1800" dirty="0">
                <a:latin typeface="+mn-lt"/>
              </a:rPr>
              <a:t> international NGOs and Red Cross/Crescent Societies and </a:t>
            </a:r>
            <a:r>
              <a:rPr lang="en-US" sz="1800" dirty="0">
                <a:solidFill>
                  <a:srgbClr val="FF0000"/>
                </a:solidFill>
                <a:latin typeface="+mn-lt"/>
              </a:rPr>
              <a:t>493</a:t>
            </a:r>
            <a:r>
              <a:rPr lang="en-US" sz="1800" dirty="0">
                <a:latin typeface="+mn-lt"/>
              </a:rPr>
              <a:t> local women organizations, </a:t>
            </a:r>
            <a:r>
              <a:rPr lang="en-US" sz="1800" dirty="0">
                <a:solidFill>
                  <a:srgbClr val="FF0000"/>
                </a:solidFill>
                <a:latin typeface="+mn-lt"/>
              </a:rPr>
              <a:t>2</a:t>
            </a:r>
            <a:r>
              <a:rPr lang="en-US" sz="1800" dirty="0">
                <a:latin typeface="+mn-lt"/>
              </a:rPr>
              <a:t> Private Sector Partners.</a:t>
            </a:r>
            <a:endParaRPr lang="en-US" sz="1800" dirty="0">
              <a:ln>
                <a:solidFill>
                  <a:schemeClr val="bg1"/>
                </a:solidFill>
              </a:ln>
              <a:latin typeface="+mn-lt"/>
            </a:endParaRPr>
          </a:p>
        </p:txBody>
      </p:sp>
      <p:sp>
        <p:nvSpPr>
          <p:cNvPr id="3" name="Content Placeholder 2">
            <a:extLst>
              <a:ext uri="{FF2B5EF4-FFF2-40B4-BE49-F238E27FC236}">
                <a16:creationId xmlns:a16="http://schemas.microsoft.com/office/drawing/2014/main" id="{780116D8-7061-42DE-BA56-2CD5D97AF42A}"/>
              </a:ext>
            </a:extLst>
          </p:cNvPr>
          <p:cNvSpPr>
            <a:spLocks noGrp="1"/>
          </p:cNvSpPr>
          <p:nvPr>
            <p:ph idx="1"/>
          </p:nvPr>
        </p:nvSpPr>
        <p:spPr>
          <a:xfrm>
            <a:off x="839485" y="1550260"/>
            <a:ext cx="5034823" cy="1657862"/>
          </a:xfrm>
          <a:solidFill>
            <a:schemeClr val="tx2">
              <a:lumMod val="60000"/>
              <a:lumOff val="40000"/>
            </a:schemeClr>
          </a:solidFill>
          <a:ln>
            <a:solidFill>
              <a:schemeClr val="accent2"/>
            </a:solidFill>
          </a:ln>
        </p:spPr>
        <p:txBody>
          <a:bodyPr>
            <a:normAutofit/>
          </a:bodyPr>
          <a:lstStyle/>
          <a:p>
            <a:pPr marL="0" indent="0">
              <a:buNone/>
            </a:pPr>
            <a:r>
              <a:rPr lang="fr-CH" sz="1800" b="1" dirty="0">
                <a:latin typeface="Calibri" panose="020F0502020204030204" pitchFamily="34" charset="0"/>
                <a:ea typeface="DengXian" panose="02010600030101010101" pitchFamily="2" charset="-122"/>
                <a:cs typeface="Calibri" panose="020F0502020204030204" pitchFamily="34" charset="0"/>
              </a:rPr>
              <a:t>LEAP - Addressing immediate needs (Crisis Response): </a:t>
            </a:r>
            <a:r>
              <a:rPr lang="fr-CH" sz="1800" dirty="0">
                <a:latin typeface="Calibri" panose="020F0502020204030204" pitchFamily="34" charset="0"/>
                <a:ea typeface="DengXian" panose="02010600030101010101" pitchFamily="2" charset="-122"/>
                <a:cs typeface="Calibri" panose="020F0502020204030204" pitchFamily="34" charset="0"/>
              </a:rPr>
              <a:t>Restoring dignity, amplifying voices and leveraging leadership</a:t>
            </a:r>
          </a:p>
          <a:p>
            <a:pPr marL="0" indent="0">
              <a:buNone/>
            </a:pPr>
            <a:endParaRPr lang="fr-CH" sz="1800" dirty="0">
              <a:latin typeface="Calibri" panose="020F0502020204030204" pitchFamily="34" charset="0"/>
              <a:ea typeface="DengXia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ea typeface="DengXian" panose="02010600030101010101" pitchFamily="2" charset="-122"/>
              <a:cs typeface="Arial" panose="020B0604020202020204" pitchFamily="34" charset="0"/>
            </a:endParaRPr>
          </a:p>
          <a:p>
            <a:endParaRPr lang="en-US" dirty="0"/>
          </a:p>
        </p:txBody>
      </p:sp>
      <p:sp>
        <p:nvSpPr>
          <p:cNvPr id="5" name="Rectangle 4">
            <a:extLst>
              <a:ext uri="{FF2B5EF4-FFF2-40B4-BE49-F238E27FC236}">
                <a16:creationId xmlns:a16="http://schemas.microsoft.com/office/drawing/2014/main" id="{181A1A3C-C827-4CAB-AD3E-422E5479BB7E}"/>
              </a:ext>
            </a:extLst>
          </p:cNvPr>
          <p:cNvSpPr/>
          <p:nvPr/>
        </p:nvSpPr>
        <p:spPr>
          <a:xfrm>
            <a:off x="174171" y="4760710"/>
            <a:ext cx="9509382" cy="2031325"/>
          </a:xfrm>
          <a:prstGeom prst="rect">
            <a:avLst/>
          </a:prstGeom>
          <a:solidFill>
            <a:srgbClr val="FFC000"/>
          </a:solidFill>
          <a:ln>
            <a:solidFill>
              <a:schemeClr val="accent1"/>
            </a:solidFill>
          </a:ln>
        </p:spPr>
        <p:txBody>
          <a:bodyPr wrap="square">
            <a:spAutoFit/>
          </a:bodyPr>
          <a:lstStyle/>
          <a:p>
            <a:r>
              <a:rPr lang="en-GB" b="1" dirty="0">
                <a:latin typeface="Calibri" panose="020F0502020204030204" pitchFamily="34" charset="0"/>
                <a:ea typeface="DengXian" panose="02010600030101010101" pitchFamily="2" charset="-122"/>
              </a:rPr>
              <a:t>Second Chance Education: </a:t>
            </a:r>
            <a:br>
              <a:rPr lang="en-GB" b="1" dirty="0">
                <a:latin typeface="Calibri" panose="020F0502020204030204" pitchFamily="34" charset="0"/>
                <a:ea typeface="DengXian" panose="02010600030101010101" pitchFamily="2" charset="-122"/>
              </a:rPr>
            </a:br>
            <a:r>
              <a:rPr lang="en-GB" dirty="0">
                <a:latin typeface="Calibri" panose="020F0502020204030204" pitchFamily="34" charset="0"/>
                <a:ea typeface="DengXian" panose="02010600030101010101" pitchFamily="2" charset="-122"/>
              </a:rPr>
              <a:t>A humanitarian-development </a:t>
            </a:r>
            <a:br>
              <a:rPr lang="en-GB" dirty="0">
                <a:latin typeface="Calibri" panose="020F0502020204030204" pitchFamily="34" charset="0"/>
                <a:ea typeface="DengXian" panose="02010600030101010101" pitchFamily="2" charset="-122"/>
              </a:rPr>
            </a:br>
            <a:r>
              <a:rPr lang="en-GB" dirty="0">
                <a:latin typeface="Calibri" panose="020F0502020204030204" pitchFamily="34" charset="0"/>
                <a:ea typeface="DengXian" panose="02010600030101010101" pitchFamily="2" charset="-122"/>
              </a:rPr>
              <a:t>nexus initiative responding to an </a:t>
            </a:r>
            <a:br>
              <a:rPr lang="en-GB" dirty="0">
                <a:latin typeface="Calibri" panose="020F0502020204030204" pitchFamily="34" charset="0"/>
                <a:ea typeface="DengXian" panose="02010600030101010101" pitchFamily="2" charset="-122"/>
              </a:rPr>
            </a:br>
            <a:r>
              <a:rPr lang="en-GB" dirty="0">
                <a:latin typeface="Calibri" panose="020F0502020204030204" pitchFamily="34" charset="0"/>
                <a:ea typeface="DengXian" panose="02010600030101010101" pitchFamily="2" charset="-122"/>
              </a:rPr>
              <a:t>urgent gap</a:t>
            </a:r>
          </a:p>
          <a:p>
            <a:endParaRPr lang="en-GB" dirty="0">
              <a:latin typeface="Calibri" panose="020F0502020204030204" pitchFamily="34" charset="0"/>
              <a:ea typeface="DengXian" panose="02010600030101010101" pitchFamily="2" charset="-122"/>
            </a:endParaRPr>
          </a:p>
          <a:p>
            <a:endParaRPr lang="en-GB" dirty="0">
              <a:latin typeface="Calibri" panose="020F0502020204030204" pitchFamily="34" charset="0"/>
              <a:ea typeface="DengXian" panose="02010600030101010101" pitchFamily="2" charset="-122"/>
            </a:endParaRPr>
          </a:p>
          <a:p>
            <a:endParaRPr lang="en-GB" dirty="0">
              <a:latin typeface="Calibri" panose="020F0502020204030204" pitchFamily="34" charset="0"/>
              <a:ea typeface="DengXian" panose="02010600030101010101" pitchFamily="2" charset="-122"/>
            </a:endParaRPr>
          </a:p>
        </p:txBody>
      </p:sp>
      <p:pic>
        <p:nvPicPr>
          <p:cNvPr id="6" name="Picture 5">
            <a:extLst>
              <a:ext uri="{FF2B5EF4-FFF2-40B4-BE49-F238E27FC236}">
                <a16:creationId xmlns:a16="http://schemas.microsoft.com/office/drawing/2014/main" id="{A575AEED-97C5-47EA-AF4B-E2EE9EF8511D}"/>
              </a:ext>
            </a:extLst>
          </p:cNvPr>
          <p:cNvPicPr>
            <a:picLocks noChangeAspect="1"/>
          </p:cNvPicPr>
          <p:nvPr/>
        </p:nvPicPr>
        <p:blipFill>
          <a:blip r:embed="rId2"/>
          <a:stretch>
            <a:fillRect/>
          </a:stretch>
        </p:blipFill>
        <p:spPr>
          <a:xfrm>
            <a:off x="3493313" y="4855479"/>
            <a:ext cx="6047665" cy="2212458"/>
          </a:xfrm>
          <a:prstGeom prst="rect">
            <a:avLst/>
          </a:prstGeom>
          <a:noFill/>
        </p:spPr>
      </p:pic>
      <p:pic>
        <p:nvPicPr>
          <p:cNvPr id="7" name="Picture 6">
            <a:extLst>
              <a:ext uri="{FF2B5EF4-FFF2-40B4-BE49-F238E27FC236}">
                <a16:creationId xmlns:a16="http://schemas.microsoft.com/office/drawing/2014/main" id="{6CD2DE36-4ADA-48D4-B304-E5D32E677AC5}"/>
              </a:ext>
            </a:extLst>
          </p:cNvPr>
          <p:cNvPicPr>
            <a:picLocks noChangeAspect="1"/>
          </p:cNvPicPr>
          <p:nvPr/>
        </p:nvPicPr>
        <p:blipFill>
          <a:blip r:embed="rId3"/>
          <a:stretch>
            <a:fillRect/>
          </a:stretch>
        </p:blipFill>
        <p:spPr>
          <a:xfrm>
            <a:off x="1336204" y="2409161"/>
            <a:ext cx="4981490" cy="2031326"/>
          </a:xfrm>
          <a:prstGeom prst="rect">
            <a:avLst/>
          </a:prstGeom>
          <a:ln>
            <a:solidFill>
              <a:schemeClr val="accent2"/>
            </a:solidFill>
          </a:ln>
        </p:spPr>
      </p:pic>
      <p:sp>
        <p:nvSpPr>
          <p:cNvPr id="8" name="Content Placeholder 2">
            <a:extLst>
              <a:ext uri="{FF2B5EF4-FFF2-40B4-BE49-F238E27FC236}">
                <a16:creationId xmlns:a16="http://schemas.microsoft.com/office/drawing/2014/main" id="{4611EE05-B24D-4D48-8810-DEC990C4809B}"/>
              </a:ext>
            </a:extLst>
          </p:cNvPr>
          <p:cNvSpPr txBox="1">
            <a:spLocks/>
          </p:cNvSpPr>
          <p:nvPr/>
        </p:nvSpPr>
        <p:spPr>
          <a:xfrm>
            <a:off x="7618996" y="1626169"/>
            <a:ext cx="4525145" cy="2917839"/>
          </a:xfrm>
          <a:prstGeom prst="rect">
            <a:avLst/>
          </a:prstGeom>
          <a:solidFill>
            <a:schemeClr val="accent4"/>
          </a:solidFill>
          <a:ln>
            <a:solidFill>
              <a:schemeClr val="accent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H" sz="1800" b="1" dirty="0">
                <a:latin typeface="Calibri" panose="020F0502020204030204" pitchFamily="34" charset="0"/>
                <a:ea typeface="DengXian" panose="02010600030101010101" pitchFamily="2" charset="-122"/>
                <a:cs typeface="Calibri" panose="020F0502020204030204" pitchFamily="34" charset="0"/>
              </a:rPr>
              <a:t>Gender Responsive Disaster Risk Reduction:</a:t>
            </a:r>
            <a:endParaRPr lang="fr-CH" sz="1800" dirty="0">
              <a:latin typeface="Calibri" panose="020F0502020204030204" pitchFamily="34" charset="0"/>
              <a:ea typeface="DengXian" panose="02010600030101010101" pitchFamily="2" charset="-122"/>
              <a:cs typeface="Calibri" panose="020F0502020204030204" pitchFamily="34" charset="0"/>
            </a:endParaRPr>
          </a:p>
          <a:p>
            <a:pPr marL="0" indent="0">
              <a:buFont typeface="Arial" panose="020B0604020202020204" pitchFamily="34" charset="0"/>
              <a:buNone/>
            </a:pPr>
            <a:endParaRPr lang="en-US" sz="1800" dirty="0">
              <a:latin typeface="Calibri" panose="020F0502020204030204" pitchFamily="34" charset="0"/>
              <a:ea typeface="DengXian" panose="02010600030101010101" pitchFamily="2" charset="-122"/>
              <a:cs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3D24DCB3-8565-4407-8D8E-26918FAD9531}"/>
              </a:ext>
            </a:extLst>
          </p:cNvPr>
          <p:cNvPicPr>
            <a:picLocks noChangeAspect="1"/>
          </p:cNvPicPr>
          <p:nvPr/>
        </p:nvPicPr>
        <p:blipFill>
          <a:blip r:embed="rId4"/>
          <a:stretch>
            <a:fillRect/>
          </a:stretch>
        </p:blipFill>
        <p:spPr>
          <a:xfrm>
            <a:off x="8402311" y="1997080"/>
            <a:ext cx="1138667" cy="1205977"/>
          </a:xfrm>
          <a:prstGeom prst="rect">
            <a:avLst/>
          </a:prstGeom>
          <a:ln>
            <a:noFill/>
          </a:ln>
        </p:spPr>
      </p:pic>
      <p:pic>
        <p:nvPicPr>
          <p:cNvPr id="10" name="Picture 9">
            <a:extLst>
              <a:ext uri="{FF2B5EF4-FFF2-40B4-BE49-F238E27FC236}">
                <a16:creationId xmlns:a16="http://schemas.microsoft.com/office/drawing/2014/main" id="{85CF7A63-9356-4E3E-98E4-DF1136C10590}"/>
              </a:ext>
            </a:extLst>
          </p:cNvPr>
          <p:cNvPicPr>
            <a:picLocks noChangeAspect="1"/>
          </p:cNvPicPr>
          <p:nvPr/>
        </p:nvPicPr>
        <p:blipFill>
          <a:blip r:embed="rId5"/>
          <a:stretch>
            <a:fillRect/>
          </a:stretch>
        </p:blipFill>
        <p:spPr>
          <a:xfrm>
            <a:off x="9540978" y="2012059"/>
            <a:ext cx="1430454" cy="2607858"/>
          </a:xfrm>
          <a:prstGeom prst="rect">
            <a:avLst/>
          </a:prstGeom>
        </p:spPr>
      </p:pic>
      <p:grpSp>
        <p:nvGrpSpPr>
          <p:cNvPr id="11" name="Group 10">
            <a:extLst>
              <a:ext uri="{FF2B5EF4-FFF2-40B4-BE49-F238E27FC236}">
                <a16:creationId xmlns:a16="http://schemas.microsoft.com/office/drawing/2014/main" id="{494E34FA-4146-407E-AAC9-4BEC17B366AA}"/>
              </a:ext>
            </a:extLst>
          </p:cNvPr>
          <p:cNvGrpSpPr/>
          <p:nvPr/>
        </p:nvGrpSpPr>
        <p:grpSpPr>
          <a:xfrm>
            <a:off x="10971432" y="3359681"/>
            <a:ext cx="1220568" cy="1165467"/>
            <a:chOff x="207554" y="2968081"/>
            <a:chExt cx="1905000" cy="1981200"/>
          </a:xfrm>
        </p:grpSpPr>
        <p:pic>
          <p:nvPicPr>
            <p:cNvPr id="12" name="Picture 11">
              <a:extLst>
                <a:ext uri="{FF2B5EF4-FFF2-40B4-BE49-F238E27FC236}">
                  <a16:creationId xmlns:a16="http://schemas.microsoft.com/office/drawing/2014/main" id="{AE5352D9-0AAF-45D4-B51A-E25B688D2223}"/>
                </a:ext>
              </a:extLst>
            </p:cNvPr>
            <p:cNvPicPr>
              <a:picLocks noChangeAspect="1"/>
            </p:cNvPicPr>
            <p:nvPr/>
          </p:nvPicPr>
          <p:blipFill>
            <a:blip r:embed="rId6"/>
            <a:stretch>
              <a:fillRect/>
            </a:stretch>
          </p:blipFill>
          <p:spPr>
            <a:xfrm>
              <a:off x="207554" y="2968081"/>
              <a:ext cx="1905000" cy="1981200"/>
            </a:xfrm>
            <a:prstGeom prst="rect">
              <a:avLst/>
            </a:prstGeom>
          </p:spPr>
        </p:pic>
        <p:sp>
          <p:nvSpPr>
            <p:cNvPr id="13" name="Rectangle 12">
              <a:extLst>
                <a:ext uri="{FF2B5EF4-FFF2-40B4-BE49-F238E27FC236}">
                  <a16:creationId xmlns:a16="http://schemas.microsoft.com/office/drawing/2014/main" id="{AB75A10B-4A1D-4B21-A456-F8426D14C016}"/>
                </a:ext>
              </a:extLst>
            </p:cNvPr>
            <p:cNvSpPr/>
            <p:nvPr/>
          </p:nvSpPr>
          <p:spPr>
            <a:xfrm>
              <a:off x="1524920" y="3366446"/>
              <a:ext cx="352338" cy="41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525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2C294-DDAC-4A44-AF79-EC8BF2D31BB7}"/>
              </a:ext>
            </a:extLst>
          </p:cNvPr>
          <p:cNvSpPr>
            <a:spLocks noGrp="1"/>
          </p:cNvSpPr>
          <p:nvPr>
            <p:ph type="title"/>
          </p:nvPr>
        </p:nvSpPr>
        <p:spPr/>
        <p:txBody>
          <a:bodyPr/>
          <a:lstStyle/>
          <a:p>
            <a:r>
              <a:rPr lang="en-US" dirty="0"/>
              <a:t>Management Response and Action </a:t>
            </a:r>
          </a:p>
        </p:txBody>
      </p:sp>
      <p:graphicFrame>
        <p:nvGraphicFramePr>
          <p:cNvPr id="4" name="Content Placeholder 6">
            <a:extLst>
              <a:ext uri="{FF2B5EF4-FFF2-40B4-BE49-F238E27FC236}">
                <a16:creationId xmlns:a16="http://schemas.microsoft.com/office/drawing/2014/main" id="{2D3ED247-D73B-4AE8-9620-25B3D7BB2EEF}"/>
              </a:ext>
            </a:extLst>
          </p:cNvPr>
          <p:cNvGraphicFramePr>
            <a:graphicFrameLocks noGrp="1"/>
          </p:cNvGraphicFramePr>
          <p:nvPr>
            <p:ph idx="1"/>
            <p:extLst>
              <p:ext uri="{D42A27DB-BD31-4B8C-83A1-F6EECF244321}">
                <p14:modId xmlns:p14="http://schemas.microsoft.com/office/powerpoint/2010/main" val="1047680029"/>
              </p:ext>
            </p:extLst>
          </p:nvPr>
        </p:nvGraphicFramePr>
        <p:xfrm>
          <a:off x="488004" y="717550"/>
          <a:ext cx="11215991" cy="4785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A87B306-FFE3-405D-A284-09EF10FDD8F2}"/>
              </a:ext>
            </a:extLst>
          </p:cNvPr>
          <p:cNvGraphicFramePr/>
          <p:nvPr>
            <p:extLst>
              <p:ext uri="{D42A27DB-BD31-4B8C-83A1-F6EECF244321}">
                <p14:modId xmlns:p14="http://schemas.microsoft.com/office/powerpoint/2010/main" val="562046850"/>
              </p:ext>
            </p:extLst>
          </p:nvPr>
        </p:nvGraphicFramePr>
        <p:xfrm>
          <a:off x="3317631" y="5015001"/>
          <a:ext cx="3361465" cy="1749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2D3938B6-9081-49F3-A25F-B4C29C34E2D5}"/>
              </a:ext>
            </a:extLst>
          </p:cNvPr>
          <p:cNvGraphicFramePr/>
          <p:nvPr>
            <p:extLst>
              <p:ext uri="{D42A27DB-BD31-4B8C-83A1-F6EECF244321}">
                <p14:modId xmlns:p14="http://schemas.microsoft.com/office/powerpoint/2010/main" val="302939906"/>
              </p:ext>
            </p:extLst>
          </p:nvPr>
        </p:nvGraphicFramePr>
        <p:xfrm>
          <a:off x="6518807" y="4451099"/>
          <a:ext cx="8128000"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64382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F43AA-1912-4A0C-B21E-0099386C0019}"/>
              </a:ext>
            </a:extLst>
          </p:cNvPr>
          <p:cNvSpPr>
            <a:spLocks noGrp="1"/>
          </p:cNvSpPr>
          <p:nvPr>
            <p:ph type="title"/>
          </p:nvPr>
        </p:nvSpPr>
        <p:spPr/>
        <p:txBody>
          <a:bodyPr/>
          <a:lstStyle/>
          <a:p>
            <a:r>
              <a:rPr lang="en-US" dirty="0"/>
              <a:t>Going Forward</a:t>
            </a:r>
          </a:p>
        </p:txBody>
      </p:sp>
      <p:graphicFrame>
        <p:nvGraphicFramePr>
          <p:cNvPr id="4" name="Content Placeholder 9">
            <a:extLst>
              <a:ext uri="{FF2B5EF4-FFF2-40B4-BE49-F238E27FC236}">
                <a16:creationId xmlns:a16="http://schemas.microsoft.com/office/drawing/2014/main" id="{0606F1D5-B9AD-4BF2-951A-9173A0FE907B}"/>
              </a:ext>
            </a:extLst>
          </p:cNvPr>
          <p:cNvGraphicFramePr>
            <a:graphicFrameLocks noGrp="1"/>
          </p:cNvGraphicFramePr>
          <p:nvPr>
            <p:ph idx="1"/>
            <p:extLst>
              <p:ext uri="{D42A27DB-BD31-4B8C-83A1-F6EECF244321}">
                <p14:modId xmlns:p14="http://schemas.microsoft.com/office/powerpoint/2010/main" val="3968574688"/>
              </p:ext>
            </p:extLst>
          </p:nvPr>
        </p:nvGraphicFramePr>
        <p:xfrm>
          <a:off x="65850" y="1075387"/>
          <a:ext cx="8023698" cy="395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a:extLst>
              <a:ext uri="{FF2B5EF4-FFF2-40B4-BE49-F238E27FC236}">
                <a16:creationId xmlns:a16="http://schemas.microsoft.com/office/drawing/2014/main" id="{71DB9BD0-57DD-41AE-A80D-292F3210BFF2}"/>
              </a:ext>
            </a:extLst>
          </p:cNvPr>
          <p:cNvSpPr/>
          <p:nvPr/>
        </p:nvSpPr>
        <p:spPr>
          <a:xfrm>
            <a:off x="7531021" y="0"/>
            <a:ext cx="466098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094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0944 w 12192000"/>
              <a:gd name="connsiteY4" fmla="*/ 40944 h 6858000"/>
              <a:gd name="connsiteX0" fmla="*/ 4094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0944 w 12192000"/>
              <a:gd name="connsiteY4" fmla="*/ 40944 h 6858000"/>
              <a:gd name="connsiteX0" fmla="*/ 4094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0944 w 12192000"/>
              <a:gd name="connsiteY4" fmla="*/ 40944 h 6858000"/>
              <a:gd name="connsiteX0" fmla="*/ 4094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0944 w 12192000"/>
              <a:gd name="connsiteY4" fmla="*/ 40944 h 6858000"/>
              <a:gd name="connsiteX0" fmla="*/ 4094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0944 w 12192000"/>
              <a:gd name="connsiteY4" fmla="*/ 40944 h 6858000"/>
              <a:gd name="connsiteX0" fmla="*/ 528168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281684 w 12192000"/>
              <a:gd name="connsiteY4" fmla="*/ 40944 h 6858000"/>
              <a:gd name="connsiteX0" fmla="*/ 528168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281684 w 12192000"/>
              <a:gd name="connsiteY4" fmla="*/ 40944 h 6858000"/>
              <a:gd name="connsiteX0" fmla="*/ 5281684 w 12192000"/>
              <a:gd name="connsiteY0" fmla="*/ 4094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281684 w 12192000"/>
              <a:gd name="connsiteY4" fmla="*/ 40944 h 6858000"/>
              <a:gd name="connsiteX0" fmla="*/ 5281684 w 12192000"/>
              <a:gd name="connsiteY0" fmla="*/ 13648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281684 w 12192000"/>
              <a:gd name="connsiteY4" fmla="*/ 13648 h 6858000"/>
              <a:gd name="connsiteX0" fmla="*/ 5281684 w 12192000"/>
              <a:gd name="connsiteY0" fmla="*/ 13648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281684 w 12192000"/>
              <a:gd name="connsiteY4" fmla="*/ 1364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5281684" y="13648"/>
                </a:moveTo>
                <a:lnTo>
                  <a:pt x="12192000" y="0"/>
                </a:lnTo>
                <a:lnTo>
                  <a:pt x="12192000" y="6858000"/>
                </a:lnTo>
                <a:lnTo>
                  <a:pt x="0" y="6858000"/>
                </a:lnTo>
                <a:cubicBezTo>
                  <a:pt x="13648" y="4585648"/>
                  <a:pt x="6414447" y="2586251"/>
                  <a:pt x="5281684" y="13648"/>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descr="image001">
            <a:extLst>
              <a:ext uri="{FF2B5EF4-FFF2-40B4-BE49-F238E27FC236}">
                <a16:creationId xmlns:a16="http://schemas.microsoft.com/office/drawing/2014/main" id="{FF7F338B-1D80-470C-99F5-8A709A3E69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906851"/>
            <a:ext cx="6445876" cy="195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cid:bfd26338-cae6-4d0d-82d8-db265f00df08@NAMP156.PROD.OUTLOOK.COM">
            <a:extLst>
              <a:ext uri="{FF2B5EF4-FFF2-40B4-BE49-F238E27FC236}">
                <a16:creationId xmlns:a16="http://schemas.microsoft.com/office/drawing/2014/main" id="{3955BD55-4800-43FC-A7F3-ED7EFF6318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1900" y="6329430"/>
            <a:ext cx="1805156" cy="34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52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4316</TotalTime>
  <Words>1344</Words>
  <Application>Microsoft Office PowerPoint</Application>
  <PresentationFormat>Widescreen</PresentationFormat>
  <Paragraphs>157</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Rounded MT Bold</vt:lpstr>
      <vt:lpstr>Calibri</vt:lpstr>
      <vt:lpstr>Calibri Light</vt:lpstr>
      <vt:lpstr>Office Theme</vt:lpstr>
      <vt:lpstr>Management Response</vt:lpstr>
      <vt:lpstr>Contextualizing The Management Response  1- Heightened Vulnerability 2- Accountability gaps</vt:lpstr>
      <vt:lpstr>Heightened Vulnerability in a World in Crisis: An Imperative for Action</vt:lpstr>
      <vt:lpstr>A mixed picture: Normative and policy gains and persistent gaps in upholding gender commitments </vt:lpstr>
      <vt:lpstr>Reflection on Conclusions of The Corporate Evaluation</vt:lpstr>
      <vt:lpstr>UN Women’s Approach: Accountability and empowerment</vt:lpstr>
      <vt:lpstr>Catalytic programming  Delivered in partnership with 14 UN agencies, including UNFPA, OCHA, UNDP, UNICEF, UNHCR, WFP and UNDRR, 9 international NGOs and Red Cross/Crescent Societies and 493 local women organizations, 2 Private Sector Partners.</vt:lpstr>
      <vt:lpstr>Management Response and Action </vt:lpstr>
      <vt:lpstr>Going Forward</vt:lpstr>
      <vt:lpstr>   Thank you  Hiba Qasas  Chief, Humanitarian Action and Crisis Response Office, UN Women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Women in Humanitarian Action, DRR and crisis Response</dc:title>
  <dc:creator>Hiba QASAS</dc:creator>
  <cp:lastModifiedBy>Weiting Luo</cp:lastModifiedBy>
  <cp:revision>19</cp:revision>
  <dcterms:created xsi:type="dcterms:W3CDTF">2019-08-23T10:16:33Z</dcterms:created>
  <dcterms:modified xsi:type="dcterms:W3CDTF">2019-08-26T17:52:41Z</dcterms:modified>
</cp:coreProperties>
</file>